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2yKBkR0XZyPBfg/4nHdANuEf8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
        <p:nvSpPr>
          <p:cNvPr id="187" name="Google Shape;18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
        <p:nvSpPr>
          <p:cNvPr id="221" name="Google Shape;22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
        <p:nvSpPr>
          <p:cNvPr id="249" name="Google Shape;24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 name="Google Shape;25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
        <p:nvSpPr>
          <p:cNvPr id="258" name="Google Shape;25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 name="Google Shape;25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
        <p:nvSpPr>
          <p:cNvPr id="280" name="Google Shape;2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
        <p:nvSpPr>
          <p:cNvPr id="292" name="Google Shape;2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
        <p:nvSpPr>
          <p:cNvPr id="305" name="Google Shape;3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 name="Google Shape;30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
        <p:nvSpPr>
          <p:cNvPr id="317" name="Google Shape;3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
        <p:nvSpPr>
          <p:cNvPr id="329" name="Google Shape;3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
        <p:nvSpPr>
          <p:cNvPr id="346" name="Google Shape;3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
        <p:nvSpPr>
          <p:cNvPr id="367" name="Google Shape;36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
        <p:nvSpPr>
          <p:cNvPr id="378" name="Google Shape;37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
        <p:nvSpPr>
          <p:cNvPr id="388" name="Google Shape;3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
        <p:nvSpPr>
          <p:cNvPr id="398" name="Google Shape;3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 name="Google Shape;39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
        <p:nvSpPr>
          <p:cNvPr id="412" name="Google Shape;4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
        <p:nvSpPr>
          <p:cNvPr id="423" name="Google Shape;42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
        <p:nvSpPr>
          <p:cNvPr id="450" name="Google Shape;45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1" name="Google Shape;45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
        <p:nvSpPr>
          <p:cNvPr id="477" name="Google Shape;4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32</a:t>
            </a:fld>
            <a:endParaRPr sz="1200" b="0" i="0" u="none" strike="noStrike" cap="none">
              <a:solidFill>
                <a:schemeClr val="dk1"/>
              </a:solidFill>
              <a:latin typeface="Arial"/>
              <a:ea typeface="Arial"/>
              <a:cs typeface="Arial"/>
              <a:sym typeface="Arial"/>
            </a:endParaRPr>
          </a:p>
        </p:txBody>
      </p:sp>
      <p:sp>
        <p:nvSpPr>
          <p:cNvPr id="506" name="Google Shape;50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
        <p:nvSpPr>
          <p:cNvPr id="534" name="Google Shape;53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34</a:t>
            </a:fld>
            <a:endParaRPr sz="1200" b="0" i="0" u="none" strike="noStrike" cap="none">
              <a:solidFill>
                <a:schemeClr val="dk1"/>
              </a:solidFill>
              <a:latin typeface="Arial"/>
              <a:ea typeface="Arial"/>
              <a:cs typeface="Arial"/>
              <a:sym typeface="Arial"/>
            </a:endParaRPr>
          </a:p>
        </p:txBody>
      </p:sp>
      <p:sp>
        <p:nvSpPr>
          <p:cNvPr id="561" name="Google Shape;56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35</a:t>
            </a:fld>
            <a:endParaRPr sz="1200" b="0" i="0" u="none" strike="noStrike" cap="none">
              <a:solidFill>
                <a:schemeClr val="dk1"/>
              </a:solidFill>
              <a:latin typeface="Arial"/>
              <a:ea typeface="Arial"/>
              <a:cs typeface="Arial"/>
              <a:sym typeface="Arial"/>
            </a:endParaRPr>
          </a:p>
        </p:txBody>
      </p:sp>
      <p:sp>
        <p:nvSpPr>
          <p:cNvPr id="589" name="Google Shape;58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0" name="Google Shape;59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36</a:t>
            </a:fld>
            <a:endParaRPr sz="1200" b="0" i="0" u="none" strike="noStrike" cap="none">
              <a:solidFill>
                <a:schemeClr val="dk1"/>
              </a:solidFill>
              <a:latin typeface="Arial"/>
              <a:ea typeface="Arial"/>
              <a:cs typeface="Arial"/>
              <a:sym typeface="Arial"/>
            </a:endParaRPr>
          </a:p>
        </p:txBody>
      </p:sp>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37</a:t>
            </a:fld>
            <a:endParaRPr sz="1200" b="0" i="0" u="none" strike="noStrike" cap="none">
              <a:solidFill>
                <a:schemeClr val="dk1"/>
              </a:solidFill>
              <a:latin typeface="Arial"/>
              <a:ea typeface="Arial"/>
              <a:cs typeface="Arial"/>
              <a:sym typeface="Arial"/>
            </a:endParaRPr>
          </a:p>
        </p:txBody>
      </p:sp>
      <p:sp>
        <p:nvSpPr>
          <p:cNvPr id="643" name="Google Shape;64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
        <p:nvSpPr>
          <p:cNvPr id="670" name="Google Shape;67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Real world is continuous – an image is simply a digital approximation of this.</a:t>
            </a:r>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146" name="Google Shape;146;p7:notes"/>
          <p:cNvSpPr>
            <a:spLocks noGrp="1" noRot="1" noChangeAspect="1"/>
          </p:cNvSpPr>
          <p:nvPr>
            <p:ph type="sldImg" idx="2"/>
          </p:nvPr>
        </p:nvSpPr>
        <p:spPr>
          <a:xfrm>
            <a:off x="85725" y="757238"/>
            <a:ext cx="6878638" cy="38703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7:notes"/>
          <p:cNvSpPr txBox="1">
            <a:spLocks noGrp="1"/>
          </p:cNvSpPr>
          <p:nvPr>
            <p:ph type="body" idx="1"/>
          </p:nvPr>
        </p:nvSpPr>
        <p:spPr>
          <a:xfrm>
            <a:off x="930275" y="4879975"/>
            <a:ext cx="5187950" cy="46243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Give the analogy of the character recognition system.</a:t>
            </a:r>
            <a:endParaRPr/>
          </a:p>
          <a:p>
            <a:pPr marL="0" lvl="0" indent="0" algn="l" rtl="0">
              <a:spcBef>
                <a:spcPts val="0"/>
              </a:spcBef>
              <a:spcAft>
                <a:spcPts val="0"/>
              </a:spcAft>
              <a:buNone/>
            </a:pPr>
            <a:r>
              <a:rPr lang="en-US">
                <a:latin typeface="Arial"/>
                <a:ea typeface="Arial"/>
                <a:cs typeface="Arial"/>
                <a:sym typeface="Arial"/>
              </a:rPr>
              <a:t>Low Level: Cleaning up the image of some text</a:t>
            </a:r>
            <a:endParaRPr/>
          </a:p>
          <a:p>
            <a:pPr marL="0" lvl="0" indent="0" algn="l" rtl="0">
              <a:spcBef>
                <a:spcPts val="0"/>
              </a:spcBef>
              <a:spcAft>
                <a:spcPts val="0"/>
              </a:spcAft>
              <a:buNone/>
            </a:pPr>
            <a:r>
              <a:rPr lang="en-US">
                <a:latin typeface="Arial"/>
                <a:ea typeface="Arial"/>
                <a:cs typeface="Arial"/>
                <a:sym typeface="Arial"/>
              </a:rPr>
              <a:t>Mid level: Segmenting the text from the background and recognising individual characters</a:t>
            </a:r>
            <a:endParaRPr/>
          </a:p>
          <a:p>
            <a:pPr marL="0" lvl="0" indent="0" algn="l" rtl="0">
              <a:spcBef>
                <a:spcPts val="0"/>
              </a:spcBef>
              <a:spcAft>
                <a:spcPts val="0"/>
              </a:spcAft>
              <a:buNone/>
            </a:pPr>
            <a:r>
              <a:rPr lang="en-US">
                <a:latin typeface="Arial"/>
                <a:ea typeface="Arial"/>
                <a:cs typeface="Arial"/>
                <a:sym typeface="Arial"/>
              </a:rPr>
              <a:t>High level: Understanding what the text says</a:t>
            </a:r>
            <a:endParaRPr/>
          </a:p>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6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61"/>
          <p:cNvSpPr>
            <a:spLocks noGrp="1"/>
          </p:cNvSpPr>
          <p:nvPr>
            <p:ph type="pic" idx="2"/>
          </p:nvPr>
        </p:nvSpPr>
        <p:spPr>
          <a:xfrm>
            <a:off x="5183188" y="987425"/>
            <a:ext cx="6172200" cy="4873625"/>
          </a:xfrm>
          <a:prstGeom prst="rect">
            <a:avLst/>
          </a:prstGeom>
          <a:noFill/>
          <a:ln>
            <a:noFill/>
          </a:ln>
        </p:spPr>
      </p:sp>
      <p:sp>
        <p:nvSpPr>
          <p:cNvPr id="69" name="Google Shape;69;p6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52"/>
          <p:cNvPicPr preferRelativeResize="0"/>
          <p:nvPr/>
        </p:nvPicPr>
        <p:blipFill rotWithShape="1">
          <a:blip r:embed="rId13">
            <a:alphaModFix/>
          </a:blip>
          <a:srcRect/>
          <a:stretch/>
        </p:blipFill>
        <p:spPr>
          <a:xfrm>
            <a:off x="10181944" y="23813"/>
            <a:ext cx="2010056" cy="771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Image:Hst_sts82.jp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oleObject" Target="../embeddings/oleObject3.bin"/><Relationship Id="rId9"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35876" y="1977387"/>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mbria"/>
              <a:buNone/>
            </a:pPr>
            <a:r>
              <a:rPr lang="en-US" b="1">
                <a:latin typeface="Cambria"/>
                <a:ea typeface="Cambria"/>
                <a:cs typeface="Cambria"/>
                <a:sym typeface="Cambria"/>
              </a:rPr>
              <a:t>18AIE332T - Image and Video Processing</a:t>
            </a:r>
            <a:endParaRPr>
              <a:latin typeface="Cambria"/>
              <a:ea typeface="Cambria"/>
              <a:cs typeface="Cambria"/>
              <a:sym typeface="Cambria"/>
            </a:endParaRPr>
          </a:p>
        </p:txBody>
      </p:sp>
      <p:sp>
        <p:nvSpPr>
          <p:cNvPr id="90" name="Google Shape;9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91" name="Google Shape;9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0"/>
          <p:cNvSpPr txBox="1">
            <a:spLocks noGrp="1"/>
          </p:cNvSpPr>
          <p:nvPr>
            <p:ph type="title"/>
          </p:nvPr>
        </p:nvSpPr>
        <p:spPr>
          <a:xfrm>
            <a:off x="1512180" y="77377"/>
            <a:ext cx="8505825"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History of Digital Image Processing</a:t>
            </a:r>
            <a:endParaRPr>
              <a:latin typeface="Cambria"/>
              <a:ea typeface="Cambria"/>
              <a:cs typeface="Cambria"/>
              <a:sym typeface="Cambria"/>
            </a:endParaRPr>
          </a:p>
        </p:txBody>
      </p:sp>
      <p:sp>
        <p:nvSpPr>
          <p:cNvPr id="191" name="Google Shape;191;p10"/>
          <p:cNvSpPr txBox="1">
            <a:spLocks noGrp="1"/>
          </p:cNvSpPr>
          <p:nvPr>
            <p:ph type="body" idx="1"/>
          </p:nvPr>
        </p:nvSpPr>
        <p:spPr>
          <a:xfrm>
            <a:off x="506776" y="1825625"/>
            <a:ext cx="7755875"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en-US" b="1">
                <a:latin typeface="Cambria"/>
                <a:ea typeface="Cambria"/>
                <a:cs typeface="Cambria"/>
                <a:sym typeface="Cambria"/>
              </a:rPr>
              <a:t>Early 1920s: </a:t>
            </a:r>
            <a:r>
              <a:rPr lang="en-US">
                <a:latin typeface="Cambria"/>
                <a:ea typeface="Cambria"/>
                <a:cs typeface="Cambria"/>
                <a:sym typeface="Cambria"/>
              </a:rPr>
              <a:t>One of the first applications of digital imaging was in the news-paper industry</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The Bartlane cable picture </a:t>
            </a:r>
            <a:br>
              <a:rPr lang="en-US">
                <a:latin typeface="Cambria"/>
                <a:ea typeface="Cambria"/>
                <a:cs typeface="Cambria"/>
                <a:sym typeface="Cambria"/>
              </a:rPr>
            </a:br>
            <a:r>
              <a:rPr lang="en-US">
                <a:latin typeface="Cambria"/>
                <a:ea typeface="Cambria"/>
                <a:cs typeface="Cambria"/>
                <a:sym typeface="Cambria"/>
              </a:rPr>
              <a:t>transmission service</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Images were transferred by submarine cable between London and New York</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Pictures were coded for cable transfer and reconstructed at the receiving end on a telegraph printer</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p:txBody>
      </p:sp>
      <p:grpSp>
        <p:nvGrpSpPr>
          <p:cNvPr id="192" name="Google Shape;192;p10"/>
          <p:cNvGrpSpPr/>
          <p:nvPr/>
        </p:nvGrpSpPr>
        <p:grpSpPr>
          <a:xfrm>
            <a:off x="9147118" y="1825625"/>
            <a:ext cx="2259013" cy="1874838"/>
            <a:chOff x="3897" y="1231"/>
            <a:chExt cx="1423" cy="1181"/>
          </a:xfrm>
        </p:grpSpPr>
        <p:graphicFrame>
          <p:nvGraphicFramePr>
            <p:cNvPr id="193" name="Google Shape;193;p10"/>
            <p:cNvGraphicFramePr/>
            <p:nvPr/>
          </p:nvGraphicFramePr>
          <p:xfrm>
            <a:off x="3919" y="1231"/>
            <a:ext cx="1378" cy="921"/>
          </p:xfrm>
          <a:graphic>
            <a:graphicData uri="http://schemas.openxmlformats.org/presentationml/2006/ole">
              <mc:AlternateContent xmlns:mc="http://schemas.openxmlformats.org/markup-compatibility/2006">
                <mc:Choice xmlns:v="urn:schemas-microsoft-com:vml" Requires="v">
                  <p:oleObj r:id="rId3" imgW="1378" imgH="921" progId="CorelPhotoPaint.Image.8">
                    <p:embed/>
                  </p:oleObj>
                </mc:Choice>
                <mc:Fallback>
                  <p:oleObj r:id="rId3" imgW="1378" imgH="921" progId="CorelPhotoPaint.Image.8">
                    <p:embed/>
                    <p:pic>
                      <p:nvPicPr>
                        <p:cNvPr id="193" name="Google Shape;193;p10"/>
                        <p:cNvPicPr preferRelativeResize="0"/>
                        <p:nvPr/>
                      </p:nvPicPr>
                      <p:blipFill rotWithShape="1">
                        <a:blip r:embed="rId4">
                          <a:alphaModFix/>
                        </a:blip>
                        <a:srcRect r="55634"/>
                        <a:stretch/>
                      </p:blipFill>
                      <p:spPr>
                        <a:xfrm>
                          <a:off x="3919" y="1231"/>
                          <a:ext cx="1378" cy="921"/>
                        </a:xfrm>
                        <a:prstGeom prst="rect">
                          <a:avLst/>
                        </a:prstGeom>
                        <a:noFill/>
                        <a:ln>
                          <a:noFill/>
                        </a:ln>
                      </p:spPr>
                    </p:pic>
                  </p:oleObj>
                </mc:Fallback>
              </mc:AlternateContent>
            </a:graphicData>
          </a:graphic>
        </p:graphicFrame>
        <p:sp>
          <p:nvSpPr>
            <p:cNvPr id="194" name="Google Shape;194;p10"/>
            <p:cNvSpPr txBox="1"/>
            <p:nvPr/>
          </p:nvSpPr>
          <p:spPr>
            <a:xfrm>
              <a:off x="3963" y="2162"/>
              <a:ext cx="1293"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mbria"/>
                  <a:ea typeface="Cambria"/>
                  <a:cs typeface="Cambria"/>
                  <a:sym typeface="Cambria"/>
                </a:rPr>
                <a:t>Early digital image</a:t>
              </a:r>
              <a:endParaRPr sz="1800" b="0" i="0" u="none" strike="noStrike" cap="none">
                <a:solidFill>
                  <a:schemeClr val="dk1"/>
                </a:solidFill>
                <a:latin typeface="Cambria"/>
                <a:ea typeface="Cambria"/>
                <a:cs typeface="Cambria"/>
                <a:sym typeface="Cambria"/>
              </a:endParaRPr>
            </a:p>
          </p:txBody>
        </p:sp>
        <p:grpSp>
          <p:nvGrpSpPr>
            <p:cNvPr id="195" name="Google Shape;195;p10"/>
            <p:cNvGrpSpPr/>
            <p:nvPr/>
          </p:nvGrpSpPr>
          <p:grpSpPr>
            <a:xfrm>
              <a:off x="3897" y="1233"/>
              <a:ext cx="1423" cy="1179"/>
              <a:chOff x="3897" y="1233"/>
              <a:chExt cx="1423" cy="1179"/>
            </a:xfrm>
          </p:grpSpPr>
          <p:sp>
            <p:nvSpPr>
              <p:cNvPr id="196" name="Google Shape;196;p10"/>
              <p:cNvSpPr/>
              <p:nvPr/>
            </p:nvSpPr>
            <p:spPr>
              <a:xfrm>
                <a:off x="3897" y="1233"/>
                <a:ext cx="1422" cy="927"/>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197" name="Google Shape;197;p10"/>
              <p:cNvSpPr/>
              <p:nvPr/>
            </p:nvSpPr>
            <p:spPr>
              <a:xfrm>
                <a:off x="3898" y="2160"/>
                <a:ext cx="1422" cy="25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grpSp>
      <p:sp>
        <p:nvSpPr>
          <p:cNvPr id="198" name="Google Shape;19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99" name="Google Shape;19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049" name="Picture 1">
            <a:extLst>
              <a:ext uri="{FF2B5EF4-FFF2-40B4-BE49-F238E27FC236}">
                <a16:creationId xmlns:a16="http://schemas.microsoft.com/office/drawing/2014/main" id="{6E63AFB6-6A73-24DD-E72E-6A35D864D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1"/>
          <p:cNvSpPr txBox="1">
            <a:spLocks noGrp="1"/>
          </p:cNvSpPr>
          <p:nvPr>
            <p:ph type="title"/>
          </p:nvPr>
        </p:nvSpPr>
        <p:spPr>
          <a:xfrm>
            <a:off x="958469" y="103981"/>
            <a:ext cx="9995972"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History of Digital Image Processing </a:t>
            </a:r>
            <a:br>
              <a:rPr lang="en-US">
                <a:latin typeface="Cambria"/>
                <a:ea typeface="Cambria"/>
                <a:cs typeface="Cambria"/>
                <a:sym typeface="Cambria"/>
              </a:rPr>
            </a:br>
            <a:r>
              <a:rPr lang="en-US">
                <a:latin typeface="Cambria"/>
                <a:ea typeface="Cambria"/>
                <a:cs typeface="Cambria"/>
                <a:sym typeface="Cambria"/>
              </a:rPr>
              <a:t>(contd.)</a:t>
            </a:r>
            <a:endParaRPr>
              <a:latin typeface="Cambria"/>
              <a:ea typeface="Cambria"/>
              <a:cs typeface="Cambria"/>
              <a:sym typeface="Cambria"/>
            </a:endParaRPr>
          </a:p>
        </p:txBody>
      </p:sp>
      <p:sp>
        <p:nvSpPr>
          <p:cNvPr id="206" name="Google Shape;206;p11"/>
          <p:cNvSpPr txBox="1">
            <a:spLocks noGrp="1"/>
          </p:cNvSpPr>
          <p:nvPr>
            <p:ph type="body" idx="1"/>
          </p:nvPr>
        </p:nvSpPr>
        <p:spPr>
          <a:xfrm>
            <a:off x="429862" y="1542256"/>
            <a:ext cx="539525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b="1">
                <a:latin typeface="Cambria"/>
                <a:ea typeface="Cambria"/>
                <a:cs typeface="Cambria"/>
                <a:sym typeface="Cambria"/>
              </a:rPr>
              <a:t>Mid to late 1920s: </a:t>
            </a:r>
            <a:r>
              <a:rPr lang="en-US">
                <a:latin typeface="Cambria"/>
                <a:ea typeface="Cambria"/>
                <a:cs typeface="Cambria"/>
                <a:sym typeface="Cambria"/>
              </a:rPr>
              <a:t>Improvements to the Bartlane system resulted in higher quality images</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New reproduction processes based on photographic techniques</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Increased number of tones in reproduced images</a:t>
            </a:r>
            <a:endParaRPr>
              <a:latin typeface="Cambria"/>
              <a:ea typeface="Cambria"/>
              <a:cs typeface="Cambria"/>
              <a:sym typeface="Cambria"/>
            </a:endParaRPr>
          </a:p>
        </p:txBody>
      </p:sp>
      <p:grpSp>
        <p:nvGrpSpPr>
          <p:cNvPr id="207" name="Google Shape;207;p11"/>
          <p:cNvGrpSpPr/>
          <p:nvPr/>
        </p:nvGrpSpPr>
        <p:grpSpPr>
          <a:xfrm>
            <a:off x="6269175" y="1602581"/>
            <a:ext cx="1605199" cy="2501900"/>
            <a:chOff x="2934" y="1826"/>
            <a:chExt cx="961" cy="1576"/>
          </a:xfrm>
        </p:grpSpPr>
        <p:pic>
          <p:nvPicPr>
            <p:cNvPr id="208" name="Google Shape;208;p11"/>
            <p:cNvPicPr preferRelativeResize="0"/>
            <p:nvPr/>
          </p:nvPicPr>
          <p:blipFill rotWithShape="1">
            <a:blip r:embed="rId3">
              <a:alphaModFix/>
            </a:blip>
            <a:srcRect l="72780"/>
            <a:stretch/>
          </p:blipFill>
          <p:spPr>
            <a:xfrm>
              <a:off x="3038" y="1844"/>
              <a:ext cx="754" cy="1171"/>
            </a:xfrm>
            <a:prstGeom prst="rect">
              <a:avLst/>
            </a:prstGeom>
            <a:noFill/>
            <a:ln>
              <a:noFill/>
            </a:ln>
          </p:spPr>
        </p:pic>
        <p:sp>
          <p:nvSpPr>
            <p:cNvPr id="209" name="Google Shape;209;p11"/>
            <p:cNvSpPr txBox="1"/>
            <p:nvPr/>
          </p:nvSpPr>
          <p:spPr>
            <a:xfrm>
              <a:off x="2934" y="2998"/>
              <a:ext cx="961" cy="4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mbria"/>
                  <a:ea typeface="Cambria"/>
                  <a:cs typeface="Cambria"/>
                  <a:sym typeface="Cambria"/>
                </a:rPr>
                <a:t>Improved digital image</a:t>
              </a:r>
              <a:endParaRPr sz="1800" b="0" i="0" u="none" strike="noStrike" cap="none">
                <a:solidFill>
                  <a:schemeClr val="dk1"/>
                </a:solidFill>
                <a:latin typeface="Cambria"/>
                <a:ea typeface="Cambria"/>
                <a:cs typeface="Cambria"/>
                <a:sym typeface="Cambria"/>
              </a:endParaRPr>
            </a:p>
          </p:txBody>
        </p:sp>
        <p:sp>
          <p:nvSpPr>
            <p:cNvPr id="210" name="Google Shape;210;p11"/>
            <p:cNvSpPr/>
            <p:nvPr/>
          </p:nvSpPr>
          <p:spPr>
            <a:xfrm>
              <a:off x="2987" y="1826"/>
              <a:ext cx="855" cy="1197"/>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211" name="Google Shape;211;p11"/>
            <p:cNvSpPr/>
            <p:nvPr/>
          </p:nvSpPr>
          <p:spPr>
            <a:xfrm>
              <a:off x="2987" y="3023"/>
              <a:ext cx="855" cy="37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grpSp>
        <p:nvGrpSpPr>
          <p:cNvPr id="212" name="Google Shape;212;p11"/>
          <p:cNvGrpSpPr/>
          <p:nvPr/>
        </p:nvGrpSpPr>
        <p:grpSpPr>
          <a:xfrm>
            <a:off x="8510368" y="1570831"/>
            <a:ext cx="2886351" cy="3044825"/>
            <a:chOff x="3899" y="1619"/>
            <a:chExt cx="1728" cy="1918"/>
          </a:xfrm>
        </p:grpSpPr>
        <p:pic>
          <p:nvPicPr>
            <p:cNvPr id="213" name="Google Shape;213;p11"/>
            <p:cNvPicPr preferRelativeResize="0"/>
            <p:nvPr/>
          </p:nvPicPr>
          <p:blipFill rotWithShape="1">
            <a:blip r:embed="rId4">
              <a:alphaModFix/>
            </a:blip>
            <a:srcRect l="47646"/>
            <a:stretch/>
          </p:blipFill>
          <p:spPr>
            <a:xfrm>
              <a:off x="3927" y="1639"/>
              <a:ext cx="1691" cy="1507"/>
            </a:xfrm>
            <a:prstGeom prst="rect">
              <a:avLst/>
            </a:prstGeom>
            <a:noFill/>
            <a:ln>
              <a:noFill/>
            </a:ln>
          </p:spPr>
        </p:pic>
        <p:sp>
          <p:nvSpPr>
            <p:cNvPr id="214" name="Google Shape;214;p11"/>
            <p:cNvSpPr txBox="1"/>
            <p:nvPr/>
          </p:nvSpPr>
          <p:spPr>
            <a:xfrm>
              <a:off x="3900" y="3133"/>
              <a:ext cx="1726" cy="4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mbria"/>
                  <a:ea typeface="Cambria"/>
                  <a:cs typeface="Cambria"/>
                  <a:sym typeface="Cambria"/>
                </a:rPr>
                <a:t>Early 15 tone digital image</a:t>
              </a:r>
              <a:endParaRPr sz="1800" b="0" i="0" u="none" strike="noStrike" cap="none">
                <a:solidFill>
                  <a:schemeClr val="dk1"/>
                </a:solidFill>
                <a:latin typeface="Cambria"/>
                <a:ea typeface="Cambria"/>
                <a:cs typeface="Cambria"/>
                <a:sym typeface="Cambria"/>
              </a:endParaRPr>
            </a:p>
          </p:txBody>
        </p:sp>
        <p:sp>
          <p:nvSpPr>
            <p:cNvPr id="215" name="Google Shape;215;p11"/>
            <p:cNvSpPr/>
            <p:nvPr/>
          </p:nvSpPr>
          <p:spPr>
            <a:xfrm>
              <a:off x="3899" y="1619"/>
              <a:ext cx="1728" cy="153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216" name="Google Shape;216;p11"/>
            <p:cNvSpPr/>
            <p:nvPr/>
          </p:nvSpPr>
          <p:spPr>
            <a:xfrm>
              <a:off x="3899" y="3149"/>
              <a:ext cx="1728" cy="378"/>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sp>
        <p:nvSpPr>
          <p:cNvPr id="217" name="Google Shape;21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18" name="Google Shape;21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2"/>
          <p:cNvSpPr txBox="1">
            <a:spLocks noGrp="1"/>
          </p:cNvSpPr>
          <p:nvPr>
            <p:ph type="title"/>
          </p:nvPr>
        </p:nvSpPr>
        <p:spPr>
          <a:xfrm>
            <a:off x="1263267" y="187288"/>
            <a:ext cx="9665466"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History of Digital Image Processing </a:t>
            </a:r>
            <a:br>
              <a:rPr lang="en-US">
                <a:latin typeface="Cambria"/>
                <a:ea typeface="Cambria"/>
                <a:cs typeface="Cambria"/>
                <a:sym typeface="Cambria"/>
              </a:rPr>
            </a:br>
            <a:r>
              <a:rPr lang="en-US">
                <a:latin typeface="Cambria"/>
                <a:ea typeface="Cambria"/>
                <a:cs typeface="Cambria"/>
                <a:sym typeface="Cambria"/>
              </a:rPr>
              <a:t>(contd.)</a:t>
            </a:r>
            <a:endParaRPr/>
          </a:p>
        </p:txBody>
      </p:sp>
      <p:sp>
        <p:nvSpPr>
          <p:cNvPr id="225" name="Google Shape;225;p12"/>
          <p:cNvSpPr txBox="1">
            <a:spLocks noGrp="1"/>
          </p:cNvSpPr>
          <p:nvPr>
            <p:ph type="body" idx="1"/>
          </p:nvPr>
        </p:nvSpPr>
        <p:spPr>
          <a:xfrm>
            <a:off x="838257" y="1409663"/>
            <a:ext cx="7171063"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b="1">
                <a:latin typeface="Cambria"/>
                <a:ea typeface="Cambria"/>
                <a:cs typeface="Cambria"/>
                <a:sym typeface="Cambria"/>
              </a:rPr>
              <a:t>1960s:</a:t>
            </a:r>
            <a:r>
              <a:rPr lang="en-US">
                <a:latin typeface="Cambria"/>
                <a:ea typeface="Cambria"/>
                <a:cs typeface="Cambria"/>
                <a:sym typeface="Cambria"/>
              </a:rPr>
              <a:t> Improvements in computing technology and the onset of the space race led to a surge of work in digital image processing</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b="1">
                <a:latin typeface="Cambria"/>
                <a:ea typeface="Cambria"/>
                <a:cs typeface="Cambria"/>
                <a:sym typeface="Cambria"/>
              </a:rPr>
              <a:t>1964: </a:t>
            </a:r>
            <a:r>
              <a:rPr lang="en-US">
                <a:latin typeface="Cambria"/>
                <a:ea typeface="Cambria"/>
                <a:cs typeface="Cambria"/>
                <a:sym typeface="Cambria"/>
              </a:rPr>
              <a:t>Computers used to improve the quality of images of the moon taken by the </a:t>
            </a:r>
            <a:r>
              <a:rPr lang="en-US" i="1">
                <a:latin typeface="Cambria"/>
                <a:ea typeface="Cambria"/>
                <a:cs typeface="Cambria"/>
                <a:sym typeface="Cambria"/>
              </a:rPr>
              <a:t>Ranger 7</a:t>
            </a:r>
            <a:r>
              <a:rPr lang="en-US">
                <a:latin typeface="Cambria"/>
                <a:ea typeface="Cambria"/>
                <a:cs typeface="Cambria"/>
                <a:sym typeface="Cambria"/>
              </a:rPr>
              <a:t> probe</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Such techniques were used in other space missions  including the Apollo landings</a:t>
            </a:r>
            <a:endParaRPr b="1">
              <a:latin typeface="Cambria"/>
              <a:ea typeface="Cambria"/>
              <a:cs typeface="Cambria"/>
              <a:sym typeface="Cambria"/>
            </a:endParaRPr>
          </a:p>
        </p:txBody>
      </p:sp>
      <p:grpSp>
        <p:nvGrpSpPr>
          <p:cNvPr id="226" name="Google Shape;226;p12"/>
          <p:cNvGrpSpPr/>
          <p:nvPr/>
        </p:nvGrpSpPr>
        <p:grpSpPr>
          <a:xfrm>
            <a:off x="8736032" y="1409663"/>
            <a:ext cx="2968625" cy="3586162"/>
            <a:chOff x="3612" y="1872"/>
            <a:chExt cx="1870" cy="2259"/>
          </a:xfrm>
        </p:grpSpPr>
        <p:pic>
          <p:nvPicPr>
            <p:cNvPr id="227" name="Google Shape;227;p12"/>
            <p:cNvPicPr preferRelativeResize="0"/>
            <p:nvPr/>
          </p:nvPicPr>
          <p:blipFill rotWithShape="1">
            <a:blip r:embed="rId3">
              <a:alphaModFix/>
            </a:blip>
            <a:srcRect r="47574"/>
            <a:stretch/>
          </p:blipFill>
          <p:spPr>
            <a:xfrm>
              <a:off x="3690" y="1892"/>
              <a:ext cx="1696" cy="1661"/>
            </a:xfrm>
            <a:prstGeom prst="rect">
              <a:avLst/>
            </a:prstGeom>
            <a:noFill/>
            <a:ln>
              <a:noFill/>
            </a:ln>
          </p:spPr>
        </p:pic>
        <p:sp>
          <p:nvSpPr>
            <p:cNvPr id="228" name="Google Shape;228;p12"/>
            <p:cNvSpPr txBox="1"/>
            <p:nvPr/>
          </p:nvSpPr>
          <p:spPr>
            <a:xfrm>
              <a:off x="3612" y="3593"/>
              <a:ext cx="1870" cy="51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mbria"/>
                  <a:ea typeface="Cambria"/>
                  <a:cs typeface="Cambria"/>
                  <a:sym typeface="Cambria"/>
                </a:rPr>
                <a:t>A picture of the moon taken by the Ranger 7 probe minutes before landing</a:t>
              </a:r>
              <a:endParaRPr sz="1800" b="0" i="0" u="none" strike="noStrike" cap="none">
                <a:solidFill>
                  <a:schemeClr val="dk1"/>
                </a:solidFill>
                <a:latin typeface="Cambria"/>
                <a:ea typeface="Cambria"/>
                <a:cs typeface="Cambria"/>
                <a:sym typeface="Cambria"/>
              </a:endParaRPr>
            </a:p>
          </p:txBody>
        </p:sp>
        <p:sp>
          <p:nvSpPr>
            <p:cNvPr id="229" name="Google Shape;229;p12"/>
            <p:cNvSpPr/>
            <p:nvPr/>
          </p:nvSpPr>
          <p:spPr>
            <a:xfrm>
              <a:off x="3642" y="1872"/>
              <a:ext cx="1809" cy="171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30" name="Google Shape;230;p12"/>
            <p:cNvSpPr/>
            <p:nvPr/>
          </p:nvSpPr>
          <p:spPr>
            <a:xfrm>
              <a:off x="3642" y="3582"/>
              <a:ext cx="1809" cy="549"/>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231" name="Google Shape;23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32" name="Google Shape;23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3"/>
          <p:cNvSpPr txBox="1">
            <a:spLocks noGrp="1"/>
          </p:cNvSpPr>
          <p:nvPr>
            <p:ph type="title"/>
          </p:nvPr>
        </p:nvSpPr>
        <p:spPr>
          <a:xfrm>
            <a:off x="1247200" y="234691"/>
            <a:ext cx="9829801"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History of Digital Image Processing </a:t>
            </a:r>
            <a:br>
              <a:rPr lang="en-US">
                <a:latin typeface="Cambria"/>
                <a:ea typeface="Cambria"/>
                <a:cs typeface="Cambria"/>
                <a:sym typeface="Cambria"/>
              </a:rPr>
            </a:br>
            <a:r>
              <a:rPr lang="en-US">
                <a:latin typeface="Cambria"/>
                <a:ea typeface="Cambria"/>
                <a:cs typeface="Cambria"/>
                <a:sym typeface="Cambria"/>
              </a:rPr>
              <a:t>(contd.)</a:t>
            </a:r>
            <a:endParaRPr>
              <a:latin typeface="Cambria"/>
              <a:ea typeface="Cambria"/>
              <a:cs typeface="Cambria"/>
              <a:sym typeface="Cambria"/>
            </a:endParaRPr>
          </a:p>
        </p:txBody>
      </p:sp>
      <p:sp>
        <p:nvSpPr>
          <p:cNvPr id="239" name="Google Shape;239;p13"/>
          <p:cNvSpPr txBox="1">
            <a:spLocks noGrp="1"/>
          </p:cNvSpPr>
          <p:nvPr>
            <p:ph type="body" idx="1"/>
          </p:nvPr>
        </p:nvSpPr>
        <p:spPr>
          <a:xfrm>
            <a:off x="1069554" y="1583254"/>
            <a:ext cx="6121402"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b="1">
                <a:latin typeface="Cambria"/>
                <a:ea typeface="Cambria"/>
                <a:cs typeface="Cambria"/>
                <a:sym typeface="Cambria"/>
              </a:rPr>
              <a:t>1970s:</a:t>
            </a:r>
            <a:r>
              <a:rPr lang="en-US">
                <a:latin typeface="Cambria"/>
                <a:ea typeface="Cambria"/>
                <a:cs typeface="Cambria"/>
                <a:sym typeface="Cambria"/>
              </a:rPr>
              <a:t> Digital image processing begins to be used in medical applications</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b="1">
                <a:latin typeface="Cambria"/>
                <a:ea typeface="Cambria"/>
                <a:cs typeface="Cambria"/>
                <a:sym typeface="Cambria"/>
              </a:rPr>
              <a:t>1979:</a:t>
            </a:r>
            <a:r>
              <a:rPr lang="en-US">
                <a:latin typeface="Cambria"/>
                <a:ea typeface="Cambria"/>
                <a:cs typeface="Cambria"/>
                <a:sym typeface="Cambria"/>
              </a:rPr>
              <a:t> Sir Godfrey N. Hounsfield &amp; Prof. Allan M. Cormack share the Nobel </a:t>
            </a:r>
            <a:br>
              <a:rPr lang="en-US">
                <a:latin typeface="Cambria"/>
                <a:ea typeface="Cambria"/>
                <a:cs typeface="Cambria"/>
                <a:sym typeface="Cambria"/>
              </a:rPr>
            </a:br>
            <a:r>
              <a:rPr lang="en-US">
                <a:latin typeface="Cambria"/>
                <a:ea typeface="Cambria"/>
                <a:cs typeface="Cambria"/>
                <a:sym typeface="Cambria"/>
              </a:rPr>
              <a:t>Prize in medicine for the invention of tomography, the technology behind </a:t>
            </a:r>
            <a:br>
              <a:rPr lang="en-US">
                <a:latin typeface="Cambria"/>
                <a:ea typeface="Cambria"/>
                <a:cs typeface="Cambria"/>
                <a:sym typeface="Cambria"/>
              </a:rPr>
            </a:br>
            <a:r>
              <a:rPr lang="en-US">
                <a:latin typeface="Cambria"/>
                <a:ea typeface="Cambria"/>
                <a:cs typeface="Cambria"/>
                <a:sym typeface="Cambria"/>
              </a:rPr>
              <a:t>Computerised Axial Tomography (CAT) scans</a:t>
            </a:r>
            <a:endParaRPr>
              <a:latin typeface="Cambria"/>
              <a:ea typeface="Cambria"/>
              <a:cs typeface="Cambria"/>
              <a:sym typeface="Cambria"/>
            </a:endParaRPr>
          </a:p>
        </p:txBody>
      </p:sp>
      <p:grpSp>
        <p:nvGrpSpPr>
          <p:cNvPr id="240" name="Google Shape;240;p13"/>
          <p:cNvGrpSpPr/>
          <p:nvPr/>
        </p:nvGrpSpPr>
        <p:grpSpPr>
          <a:xfrm>
            <a:off x="8108376" y="1583254"/>
            <a:ext cx="2968625" cy="3314700"/>
            <a:chOff x="1344" y="1773"/>
            <a:chExt cx="1870" cy="2088"/>
          </a:xfrm>
        </p:grpSpPr>
        <p:pic>
          <p:nvPicPr>
            <p:cNvPr id="241" name="Google Shape;241;p13"/>
            <p:cNvPicPr preferRelativeResize="0"/>
            <p:nvPr/>
          </p:nvPicPr>
          <p:blipFill rotWithShape="1">
            <a:blip r:embed="rId3">
              <a:alphaModFix/>
            </a:blip>
            <a:srcRect l="9227" t="59561" r="46552" b="11528"/>
            <a:stretch/>
          </p:blipFill>
          <p:spPr>
            <a:xfrm>
              <a:off x="1473" y="1821"/>
              <a:ext cx="1611" cy="1610"/>
            </a:xfrm>
            <a:prstGeom prst="rect">
              <a:avLst/>
            </a:prstGeom>
            <a:noFill/>
            <a:ln>
              <a:noFill/>
            </a:ln>
          </p:spPr>
        </p:pic>
        <p:sp>
          <p:nvSpPr>
            <p:cNvPr id="242" name="Google Shape;242;p13"/>
            <p:cNvSpPr txBox="1"/>
            <p:nvPr/>
          </p:nvSpPr>
          <p:spPr>
            <a:xfrm>
              <a:off x="1344" y="3476"/>
              <a:ext cx="1870" cy="34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mbria"/>
                  <a:ea typeface="Cambria"/>
                  <a:cs typeface="Cambria"/>
                  <a:sym typeface="Cambria"/>
                </a:rPr>
                <a:t>Typical head slice </a:t>
              </a:r>
              <a:endParaRPr sz="1800" b="0" i="0" u="none" strike="noStrike" cap="none">
                <a:solidFill>
                  <a:schemeClr val="dk1"/>
                </a:solidFill>
                <a:latin typeface="Cambria"/>
                <a:ea typeface="Cambria"/>
                <a:cs typeface="Cambria"/>
                <a:sym typeface="Cambria"/>
              </a:endParaRPr>
            </a:p>
            <a:p>
              <a:pPr marL="0" marR="0" lvl="0" indent="0" algn="ctr" rtl="0">
                <a:spcBef>
                  <a:spcPts val="0"/>
                </a:spcBef>
                <a:spcAft>
                  <a:spcPts val="0"/>
                </a:spcAft>
                <a:buNone/>
              </a:pPr>
              <a:r>
                <a:rPr lang="en-US" sz="1800" b="0" i="0" u="none" strike="noStrike" cap="none">
                  <a:solidFill>
                    <a:schemeClr val="dk1"/>
                  </a:solidFill>
                  <a:latin typeface="Cambria"/>
                  <a:ea typeface="Cambria"/>
                  <a:cs typeface="Cambria"/>
                  <a:sym typeface="Cambria"/>
                </a:rPr>
                <a:t>CAT image</a:t>
              </a:r>
              <a:endParaRPr sz="1800" b="0" i="0" u="none" strike="noStrike" cap="none">
                <a:solidFill>
                  <a:schemeClr val="dk1"/>
                </a:solidFill>
                <a:latin typeface="Cambria"/>
                <a:ea typeface="Cambria"/>
                <a:cs typeface="Cambria"/>
                <a:sym typeface="Cambria"/>
              </a:endParaRPr>
            </a:p>
          </p:txBody>
        </p:sp>
        <p:sp>
          <p:nvSpPr>
            <p:cNvPr id="243" name="Google Shape;243;p13"/>
            <p:cNvSpPr/>
            <p:nvPr/>
          </p:nvSpPr>
          <p:spPr>
            <a:xfrm>
              <a:off x="1433" y="1773"/>
              <a:ext cx="1692" cy="169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244" name="Google Shape;244;p13"/>
            <p:cNvSpPr/>
            <p:nvPr/>
          </p:nvSpPr>
          <p:spPr>
            <a:xfrm>
              <a:off x="1433" y="3465"/>
              <a:ext cx="1692" cy="396"/>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sp>
        <p:nvSpPr>
          <p:cNvPr id="245" name="Google Shape;24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46" name="Google Shape;24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4"/>
          <p:cNvSpPr txBox="1">
            <a:spLocks noGrp="1"/>
          </p:cNvSpPr>
          <p:nvPr>
            <p:ph type="title"/>
          </p:nvPr>
        </p:nvSpPr>
        <p:spPr>
          <a:xfrm>
            <a:off x="1181099" y="209322"/>
            <a:ext cx="9829801"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History of Digital Image Processing </a:t>
            </a:r>
            <a:br>
              <a:rPr lang="en-US">
                <a:latin typeface="Cambria"/>
                <a:ea typeface="Cambria"/>
                <a:cs typeface="Cambria"/>
                <a:sym typeface="Cambria"/>
              </a:rPr>
            </a:br>
            <a:r>
              <a:rPr lang="en-US">
                <a:latin typeface="Cambria"/>
                <a:ea typeface="Cambria"/>
                <a:cs typeface="Cambria"/>
                <a:sym typeface="Cambria"/>
              </a:rPr>
              <a:t>(contd.)</a:t>
            </a:r>
            <a:endParaRPr/>
          </a:p>
        </p:txBody>
      </p:sp>
      <p:sp>
        <p:nvSpPr>
          <p:cNvPr id="253" name="Google Shape;25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b="1">
                <a:latin typeface="Cambria"/>
                <a:ea typeface="Cambria"/>
                <a:cs typeface="Cambria"/>
                <a:sym typeface="Cambria"/>
              </a:rPr>
              <a:t>1980s - Today:</a:t>
            </a:r>
            <a:r>
              <a:rPr lang="en-US">
                <a:latin typeface="Cambria"/>
                <a:ea typeface="Cambria"/>
                <a:cs typeface="Cambria"/>
                <a:sym typeface="Cambria"/>
              </a:rPr>
              <a:t> The use of digital image processing techniques has exploded and they are now used for all kinds of tasks in all kinds of areas</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Image enhancement/restoration</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Artistic effects</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Medical visualisation</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Industrial inspection</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Law enforcement</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Human computer interfaces</a:t>
            </a:r>
            <a:endParaRPr>
              <a:latin typeface="Cambria"/>
              <a:ea typeface="Cambria"/>
              <a:cs typeface="Cambria"/>
              <a:sym typeface="Cambria"/>
            </a:endParaRPr>
          </a:p>
        </p:txBody>
      </p:sp>
      <p:sp>
        <p:nvSpPr>
          <p:cNvPr id="254" name="Google Shape;2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55" name="Google Shape;25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5"/>
          <p:cNvSpPr txBox="1">
            <a:spLocks noGrp="1"/>
          </p:cNvSpPr>
          <p:nvPr>
            <p:ph type="title"/>
          </p:nvPr>
        </p:nvSpPr>
        <p:spPr>
          <a:xfrm>
            <a:off x="1860381" y="103608"/>
            <a:ext cx="8505825" cy="1222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Applications: Image Enhancement</a:t>
            </a:r>
            <a:endParaRPr>
              <a:latin typeface="Cambria"/>
              <a:ea typeface="Cambria"/>
              <a:cs typeface="Cambria"/>
              <a:sym typeface="Cambria"/>
            </a:endParaRPr>
          </a:p>
        </p:txBody>
      </p:sp>
      <p:sp>
        <p:nvSpPr>
          <p:cNvPr id="262" name="Google Shape;262;p15"/>
          <p:cNvSpPr txBox="1">
            <a:spLocks noGrp="1"/>
          </p:cNvSpPr>
          <p:nvPr>
            <p:ph type="body" idx="1"/>
          </p:nvPr>
        </p:nvSpPr>
        <p:spPr>
          <a:xfrm>
            <a:off x="855493" y="1482609"/>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a:latin typeface="Cambria"/>
                <a:ea typeface="Cambria"/>
                <a:cs typeface="Cambria"/>
                <a:sym typeface="Cambria"/>
              </a:rPr>
              <a:t>One of the most common uses of Digital Image Processing techniques: improve quality, remove noise etc</a:t>
            </a:r>
            <a:endParaRPr>
              <a:latin typeface="Cambria"/>
              <a:ea typeface="Cambria"/>
              <a:cs typeface="Cambria"/>
              <a:sym typeface="Cambria"/>
            </a:endParaRPr>
          </a:p>
        </p:txBody>
      </p:sp>
      <p:grpSp>
        <p:nvGrpSpPr>
          <p:cNvPr id="263" name="Google Shape;263;p15"/>
          <p:cNvGrpSpPr/>
          <p:nvPr/>
        </p:nvGrpSpPr>
        <p:grpSpPr>
          <a:xfrm>
            <a:off x="5081589" y="4355985"/>
            <a:ext cx="4268787" cy="1774825"/>
            <a:chOff x="1695" y="2986"/>
            <a:chExt cx="3065" cy="1334"/>
          </a:xfrm>
        </p:grpSpPr>
        <p:pic>
          <p:nvPicPr>
            <p:cNvPr id="264" name="Google Shape;264;p15"/>
            <p:cNvPicPr preferRelativeResize="0"/>
            <p:nvPr/>
          </p:nvPicPr>
          <p:blipFill rotWithShape="1">
            <a:blip r:embed="rId3">
              <a:alphaModFix/>
            </a:blip>
            <a:srcRect l="19979" r="40210" b="50188"/>
            <a:stretch/>
          </p:blipFill>
          <p:spPr>
            <a:xfrm>
              <a:off x="1695" y="2991"/>
              <a:ext cx="1321" cy="1325"/>
            </a:xfrm>
            <a:prstGeom prst="rect">
              <a:avLst/>
            </a:prstGeom>
            <a:noFill/>
            <a:ln>
              <a:noFill/>
            </a:ln>
          </p:spPr>
        </p:pic>
        <p:pic>
          <p:nvPicPr>
            <p:cNvPr id="265" name="Google Shape;265;p15"/>
            <p:cNvPicPr preferRelativeResize="0"/>
            <p:nvPr/>
          </p:nvPicPr>
          <p:blipFill rotWithShape="1">
            <a:blip r:embed="rId3">
              <a:alphaModFix/>
            </a:blip>
            <a:srcRect l="59715" t="49874"/>
            <a:stretch/>
          </p:blipFill>
          <p:spPr>
            <a:xfrm>
              <a:off x="3423" y="2986"/>
              <a:ext cx="1337" cy="1334"/>
            </a:xfrm>
            <a:prstGeom prst="rect">
              <a:avLst/>
            </a:prstGeom>
            <a:noFill/>
            <a:ln>
              <a:noFill/>
            </a:ln>
          </p:spPr>
        </p:pic>
        <p:sp>
          <p:nvSpPr>
            <p:cNvPr id="266" name="Google Shape;266;p15"/>
            <p:cNvSpPr/>
            <p:nvPr/>
          </p:nvSpPr>
          <p:spPr>
            <a:xfrm>
              <a:off x="3053" y="3542"/>
              <a:ext cx="343" cy="222"/>
            </a:xfrm>
            <a:prstGeom prst="rightArrow">
              <a:avLst>
                <a:gd name="adj1" fmla="val 50000"/>
                <a:gd name="adj2" fmla="val 38626"/>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grpSp>
        <p:nvGrpSpPr>
          <p:cNvPr id="267" name="Google Shape;267;p15"/>
          <p:cNvGrpSpPr/>
          <p:nvPr/>
        </p:nvGrpSpPr>
        <p:grpSpPr>
          <a:xfrm>
            <a:off x="5256214" y="2473209"/>
            <a:ext cx="3944937" cy="1570038"/>
            <a:chOff x="1805" y="1810"/>
            <a:chExt cx="2833" cy="1180"/>
          </a:xfrm>
        </p:grpSpPr>
        <p:pic>
          <p:nvPicPr>
            <p:cNvPr id="268" name="Google Shape;268;p15"/>
            <p:cNvPicPr preferRelativeResize="0"/>
            <p:nvPr/>
          </p:nvPicPr>
          <p:blipFill rotWithShape="1">
            <a:blip r:embed="rId4">
              <a:alphaModFix/>
            </a:blip>
            <a:srcRect r="66150" b="29172"/>
            <a:stretch/>
          </p:blipFill>
          <p:spPr>
            <a:xfrm>
              <a:off x="1805" y="1810"/>
              <a:ext cx="1231" cy="1180"/>
            </a:xfrm>
            <a:prstGeom prst="rect">
              <a:avLst/>
            </a:prstGeom>
            <a:noFill/>
            <a:ln>
              <a:noFill/>
            </a:ln>
          </p:spPr>
        </p:pic>
        <p:pic>
          <p:nvPicPr>
            <p:cNvPr id="269" name="Google Shape;269;p15"/>
            <p:cNvPicPr preferRelativeResize="0"/>
            <p:nvPr/>
          </p:nvPicPr>
          <p:blipFill rotWithShape="1">
            <a:blip r:embed="rId4">
              <a:alphaModFix/>
            </a:blip>
            <a:srcRect l="66375" r="224" b="29172"/>
            <a:stretch/>
          </p:blipFill>
          <p:spPr>
            <a:xfrm>
              <a:off x="3423" y="1810"/>
              <a:ext cx="1215" cy="1180"/>
            </a:xfrm>
            <a:prstGeom prst="rect">
              <a:avLst/>
            </a:prstGeom>
            <a:noFill/>
            <a:ln>
              <a:noFill/>
            </a:ln>
          </p:spPr>
        </p:pic>
        <p:sp>
          <p:nvSpPr>
            <p:cNvPr id="270" name="Google Shape;270;p15"/>
            <p:cNvSpPr/>
            <p:nvPr/>
          </p:nvSpPr>
          <p:spPr>
            <a:xfrm>
              <a:off x="3054" y="2289"/>
              <a:ext cx="343" cy="222"/>
            </a:xfrm>
            <a:prstGeom prst="rightArrow">
              <a:avLst>
                <a:gd name="adj1" fmla="val 50000"/>
                <a:gd name="adj2" fmla="val 38626"/>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grpSp>
        <p:nvGrpSpPr>
          <p:cNvPr id="271" name="Google Shape;271;p15"/>
          <p:cNvGrpSpPr/>
          <p:nvPr/>
        </p:nvGrpSpPr>
        <p:grpSpPr>
          <a:xfrm>
            <a:off x="2373313" y="2525597"/>
            <a:ext cx="2241550" cy="3308350"/>
            <a:chOff x="535" y="1813"/>
            <a:chExt cx="1610" cy="2486"/>
          </a:xfrm>
        </p:grpSpPr>
        <p:pic>
          <p:nvPicPr>
            <p:cNvPr id="272" name="Google Shape;272;p15"/>
            <p:cNvPicPr preferRelativeResize="0"/>
            <p:nvPr/>
          </p:nvPicPr>
          <p:blipFill rotWithShape="1">
            <a:blip r:embed="rId5">
              <a:alphaModFix/>
            </a:blip>
            <a:srcRect r="60215" b="51291"/>
            <a:stretch/>
          </p:blipFill>
          <p:spPr>
            <a:xfrm>
              <a:off x="545" y="1813"/>
              <a:ext cx="1589" cy="1094"/>
            </a:xfrm>
            <a:prstGeom prst="rect">
              <a:avLst/>
            </a:prstGeom>
            <a:noFill/>
            <a:ln>
              <a:noFill/>
            </a:ln>
          </p:spPr>
        </p:pic>
        <p:pic>
          <p:nvPicPr>
            <p:cNvPr id="273" name="Google Shape;273;p15"/>
            <p:cNvPicPr preferRelativeResize="0"/>
            <p:nvPr/>
          </p:nvPicPr>
          <p:blipFill rotWithShape="1">
            <a:blip r:embed="rId5">
              <a:alphaModFix/>
            </a:blip>
            <a:srcRect l="39458" t="48575" r="20232" b="2271"/>
            <a:stretch/>
          </p:blipFill>
          <p:spPr>
            <a:xfrm>
              <a:off x="535" y="3195"/>
              <a:ext cx="1610" cy="1104"/>
            </a:xfrm>
            <a:prstGeom prst="rect">
              <a:avLst/>
            </a:prstGeom>
            <a:noFill/>
            <a:ln>
              <a:noFill/>
            </a:ln>
          </p:spPr>
        </p:pic>
        <p:sp>
          <p:nvSpPr>
            <p:cNvPr id="274" name="Google Shape;274;p15"/>
            <p:cNvSpPr/>
            <p:nvPr/>
          </p:nvSpPr>
          <p:spPr>
            <a:xfrm>
              <a:off x="1198" y="2941"/>
              <a:ext cx="283" cy="252"/>
            </a:xfrm>
            <a:prstGeom prst="downArrow">
              <a:avLst>
                <a:gd name="adj1" fmla="val 50000"/>
                <a:gd name="adj2" fmla="val 25000"/>
              </a:avLst>
            </a:prstGeom>
            <a:solidFill>
              <a:schemeClr val="accent2">
                <a:alpha val="89411"/>
              </a:schemeClr>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txBox="1"/>
            <p:nvPr/>
          </p:nvSpPr>
          <p:spPr>
            <a:xfrm rot="5400000">
              <a:off x="1206" y="2965"/>
              <a:ext cx="220" cy="14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grpSp>
      <p:sp>
        <p:nvSpPr>
          <p:cNvPr id="276" name="Google Shape;27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77" name="Google Shape;27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Applications: The Hubble Telescope</a:t>
            </a:r>
            <a:endParaRPr>
              <a:latin typeface="Cambria"/>
              <a:ea typeface="Cambria"/>
              <a:cs typeface="Cambria"/>
              <a:sym typeface="Cambria"/>
            </a:endParaRPr>
          </a:p>
        </p:txBody>
      </p:sp>
      <p:sp>
        <p:nvSpPr>
          <p:cNvPr id="284" name="Google Shape;284;p16"/>
          <p:cNvSpPr txBox="1">
            <a:spLocks noGrp="1"/>
          </p:cNvSpPr>
          <p:nvPr>
            <p:ph type="body" idx="1"/>
          </p:nvPr>
        </p:nvSpPr>
        <p:spPr>
          <a:xfrm>
            <a:off x="518709" y="1264893"/>
            <a:ext cx="5650735"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mbria"/>
                <a:ea typeface="Cambria"/>
                <a:cs typeface="Cambria"/>
                <a:sym typeface="Cambria"/>
              </a:rPr>
              <a:t>Launched in 1990 the Hubble telescope can take images of  very distant objects</a:t>
            </a:r>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However, an incorrect mirror made many of Hubble’s  images useless</a:t>
            </a:r>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Image processing techniques were </a:t>
            </a:r>
            <a:br>
              <a:rPr lang="en-US">
                <a:latin typeface="Cambria"/>
                <a:ea typeface="Cambria"/>
                <a:cs typeface="Cambria"/>
                <a:sym typeface="Cambria"/>
              </a:rPr>
            </a:br>
            <a:r>
              <a:rPr lang="en-US">
                <a:latin typeface="Cambria"/>
                <a:ea typeface="Cambria"/>
                <a:cs typeface="Cambria"/>
                <a:sym typeface="Cambria"/>
              </a:rPr>
              <a:t>used to fix this</a:t>
            </a:r>
            <a:endParaRPr>
              <a:latin typeface="Cambria"/>
              <a:ea typeface="Cambria"/>
              <a:cs typeface="Cambria"/>
              <a:sym typeface="Cambria"/>
            </a:endParaRPr>
          </a:p>
        </p:txBody>
      </p:sp>
      <p:pic>
        <p:nvPicPr>
          <p:cNvPr id="285" name="Google Shape;285;p16" descr="The Hubble Space Telescope">
            <a:hlinkClick r:id="rId3"/>
          </p:cNvPr>
          <p:cNvPicPr preferRelativeResize="0"/>
          <p:nvPr/>
        </p:nvPicPr>
        <p:blipFill rotWithShape="1">
          <a:blip r:embed="rId4">
            <a:alphaModFix/>
          </a:blip>
          <a:srcRect/>
          <a:stretch/>
        </p:blipFill>
        <p:spPr>
          <a:xfrm>
            <a:off x="7760609" y="1264893"/>
            <a:ext cx="2909888" cy="2357437"/>
          </a:xfrm>
          <a:prstGeom prst="rect">
            <a:avLst/>
          </a:prstGeom>
          <a:noFill/>
          <a:ln>
            <a:noFill/>
          </a:ln>
        </p:spPr>
      </p:pic>
      <p:pic>
        <p:nvPicPr>
          <p:cNvPr id="286" name="Google Shape;286;p16" descr="GPN-2002-000064"/>
          <p:cNvPicPr preferRelativeResize="0"/>
          <p:nvPr/>
        </p:nvPicPr>
        <p:blipFill rotWithShape="1">
          <a:blip r:embed="rId5">
            <a:alphaModFix/>
          </a:blip>
          <a:srcRect/>
          <a:stretch/>
        </p:blipFill>
        <p:spPr>
          <a:xfrm>
            <a:off x="6675554" y="3728693"/>
            <a:ext cx="5081587" cy="2722562"/>
          </a:xfrm>
          <a:prstGeom prst="rect">
            <a:avLst/>
          </a:prstGeom>
          <a:noFill/>
          <a:ln>
            <a:noFill/>
          </a:ln>
        </p:spPr>
      </p:pic>
      <p:sp>
        <p:nvSpPr>
          <p:cNvPr id="287" name="Google Shape;287;p16"/>
          <p:cNvSpPr/>
          <p:nvPr/>
        </p:nvSpPr>
        <p:spPr>
          <a:xfrm>
            <a:off x="8902816" y="5006631"/>
            <a:ext cx="625475" cy="417513"/>
          </a:xfrm>
          <a:prstGeom prst="rightArrow">
            <a:avLst>
              <a:gd name="adj1" fmla="val 50000"/>
              <a:gd name="adj2" fmla="val 37452"/>
            </a:avLst>
          </a:prstGeom>
          <a:solidFill>
            <a:srgbClr val="00CCFF"/>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288" name="Google Shape;28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289" name="Google Shape;28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7"/>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a:latin typeface="Cambria"/>
                <a:ea typeface="Cambria"/>
                <a:cs typeface="Cambria"/>
                <a:sym typeface="Cambria"/>
              </a:rPr>
              <a:t>Applications: Artistic Effects</a:t>
            </a:r>
            <a:endParaRPr sz="4000">
              <a:latin typeface="Cambria"/>
              <a:ea typeface="Cambria"/>
              <a:cs typeface="Cambria"/>
              <a:sym typeface="Cambria"/>
            </a:endParaRPr>
          </a:p>
        </p:txBody>
      </p:sp>
      <p:sp>
        <p:nvSpPr>
          <p:cNvPr id="296" name="Google Shape;296;p17"/>
          <p:cNvSpPr txBox="1">
            <a:spLocks noGrp="1"/>
          </p:cNvSpPr>
          <p:nvPr>
            <p:ph type="body" idx="1"/>
          </p:nvPr>
        </p:nvSpPr>
        <p:spPr>
          <a:xfrm>
            <a:off x="670193" y="1333500"/>
            <a:ext cx="5102646" cy="225799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a:latin typeface="Cambria"/>
                <a:ea typeface="Cambria"/>
                <a:cs typeface="Cambria"/>
                <a:sym typeface="Cambria"/>
              </a:rPr>
              <a:t>Artistic effects are used to make images more visually appealing, to add special effects and to make composite images</a:t>
            </a:r>
            <a:endParaRPr>
              <a:latin typeface="Cambria"/>
              <a:ea typeface="Cambria"/>
              <a:cs typeface="Cambria"/>
              <a:sym typeface="Cambria"/>
            </a:endParaRPr>
          </a:p>
        </p:txBody>
      </p:sp>
      <p:pic>
        <p:nvPicPr>
          <p:cNvPr id="297" name="Google Shape;297;p17" descr="gump_nixon_med"/>
          <p:cNvPicPr preferRelativeResize="0"/>
          <p:nvPr/>
        </p:nvPicPr>
        <p:blipFill rotWithShape="1">
          <a:blip r:embed="rId3">
            <a:alphaModFix/>
          </a:blip>
          <a:srcRect/>
          <a:stretch/>
        </p:blipFill>
        <p:spPr>
          <a:xfrm>
            <a:off x="8105775" y="4960938"/>
            <a:ext cx="2419350" cy="1425575"/>
          </a:xfrm>
          <a:prstGeom prst="rect">
            <a:avLst/>
          </a:prstGeom>
          <a:noFill/>
          <a:ln w="9525" cap="flat" cmpd="sng">
            <a:solidFill>
              <a:schemeClr val="dk1"/>
            </a:solidFill>
            <a:prstDash val="solid"/>
            <a:miter lim="800000"/>
            <a:headEnd type="none" w="sm" len="sm"/>
            <a:tailEnd type="none" w="sm" len="sm"/>
          </a:ln>
        </p:spPr>
      </p:pic>
      <p:pic>
        <p:nvPicPr>
          <p:cNvPr id="298" name="Google Shape;298;p17"/>
          <p:cNvPicPr preferRelativeResize="0"/>
          <p:nvPr/>
        </p:nvPicPr>
        <p:blipFill rotWithShape="1">
          <a:blip r:embed="rId4">
            <a:alphaModFix/>
          </a:blip>
          <a:srcRect/>
          <a:stretch/>
        </p:blipFill>
        <p:spPr>
          <a:xfrm>
            <a:off x="6261100" y="1333500"/>
            <a:ext cx="4264025" cy="3049588"/>
          </a:xfrm>
          <a:prstGeom prst="rect">
            <a:avLst/>
          </a:prstGeom>
          <a:noFill/>
          <a:ln w="12700" cap="flat" cmpd="sng">
            <a:solidFill>
              <a:schemeClr val="dk1"/>
            </a:solidFill>
            <a:prstDash val="solid"/>
            <a:miter lim="800000"/>
            <a:headEnd type="none" w="sm" len="sm"/>
            <a:tailEnd type="none" w="sm" len="sm"/>
          </a:ln>
        </p:spPr>
      </p:pic>
      <p:pic>
        <p:nvPicPr>
          <p:cNvPr id="299" name="Google Shape;299;p17"/>
          <p:cNvPicPr preferRelativeResize="0"/>
          <p:nvPr/>
        </p:nvPicPr>
        <p:blipFill rotWithShape="1">
          <a:blip r:embed="rId5">
            <a:alphaModFix/>
          </a:blip>
          <a:srcRect/>
          <a:stretch/>
        </p:blipFill>
        <p:spPr>
          <a:xfrm>
            <a:off x="4626903" y="5015267"/>
            <a:ext cx="2058987" cy="1427163"/>
          </a:xfrm>
          <a:prstGeom prst="rect">
            <a:avLst/>
          </a:prstGeom>
          <a:noFill/>
          <a:ln w="12700" cap="flat" cmpd="sng">
            <a:solidFill>
              <a:schemeClr val="dk1"/>
            </a:solidFill>
            <a:prstDash val="solid"/>
            <a:miter lim="800000"/>
            <a:headEnd type="none" w="sm" len="sm"/>
            <a:tailEnd type="none" w="sm" len="sm"/>
          </a:ln>
        </p:spPr>
      </p:pic>
      <p:pic>
        <p:nvPicPr>
          <p:cNvPr id="300" name="Google Shape;300;p17"/>
          <p:cNvPicPr preferRelativeResize="0"/>
          <p:nvPr/>
        </p:nvPicPr>
        <p:blipFill rotWithShape="1">
          <a:blip r:embed="rId6">
            <a:alphaModFix/>
          </a:blip>
          <a:srcRect/>
          <a:stretch/>
        </p:blipFill>
        <p:spPr>
          <a:xfrm>
            <a:off x="670193" y="4960938"/>
            <a:ext cx="2536825" cy="1427163"/>
          </a:xfrm>
          <a:prstGeom prst="rect">
            <a:avLst/>
          </a:prstGeom>
          <a:noFill/>
          <a:ln w="12700" cap="flat" cmpd="sng">
            <a:solidFill>
              <a:schemeClr val="dk1"/>
            </a:solidFill>
            <a:prstDash val="solid"/>
            <a:miter lim="800000"/>
            <a:headEnd type="none" w="sm" len="sm"/>
            <a:tailEnd type="none" w="sm" len="sm"/>
          </a:ln>
        </p:spPr>
      </p:pic>
      <p:sp>
        <p:nvSpPr>
          <p:cNvPr id="301" name="Google Shape;30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02" name="Google Shape;30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864721" y="-148628"/>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a:latin typeface="Cambria"/>
                <a:ea typeface="Cambria"/>
                <a:cs typeface="Cambria"/>
                <a:sym typeface="Cambria"/>
              </a:rPr>
              <a:t>Applications: Medicine</a:t>
            </a:r>
            <a:endParaRPr sz="4000">
              <a:latin typeface="Cambria"/>
              <a:ea typeface="Cambria"/>
              <a:cs typeface="Cambria"/>
              <a:sym typeface="Cambria"/>
            </a:endParaRPr>
          </a:p>
        </p:txBody>
      </p:sp>
      <p:pic>
        <p:nvPicPr>
          <p:cNvPr id="309" name="Google Shape;309;p18"/>
          <p:cNvPicPr preferRelativeResize="0"/>
          <p:nvPr/>
        </p:nvPicPr>
        <p:blipFill rotWithShape="1">
          <a:blip r:embed="rId3">
            <a:alphaModFix/>
          </a:blip>
          <a:srcRect/>
          <a:stretch/>
        </p:blipFill>
        <p:spPr>
          <a:xfrm>
            <a:off x="1370605" y="1675312"/>
            <a:ext cx="3284538" cy="4875212"/>
          </a:xfrm>
          <a:prstGeom prst="rect">
            <a:avLst/>
          </a:prstGeom>
          <a:noFill/>
          <a:ln>
            <a:noFill/>
          </a:ln>
        </p:spPr>
      </p:pic>
      <p:sp>
        <p:nvSpPr>
          <p:cNvPr id="310" name="Google Shape;310;p18"/>
          <p:cNvSpPr txBox="1"/>
          <p:nvPr/>
        </p:nvSpPr>
        <p:spPr>
          <a:xfrm>
            <a:off x="1682549" y="950218"/>
            <a:ext cx="266065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mbria"/>
                <a:ea typeface="Cambria"/>
                <a:cs typeface="Cambria"/>
                <a:sym typeface="Cambria"/>
              </a:rPr>
              <a:t>X-ray imaging</a:t>
            </a:r>
            <a:endParaRPr/>
          </a:p>
        </p:txBody>
      </p:sp>
      <p:sp>
        <p:nvSpPr>
          <p:cNvPr id="311" name="Google Shape;311;p18"/>
          <p:cNvSpPr txBox="1"/>
          <p:nvPr/>
        </p:nvSpPr>
        <p:spPr>
          <a:xfrm>
            <a:off x="7372661" y="950218"/>
            <a:ext cx="3598863"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mbria"/>
                <a:ea typeface="Cambria"/>
                <a:cs typeface="Cambria"/>
                <a:sym typeface="Cambria"/>
              </a:rPr>
              <a:t>Gamma-ray imaging</a:t>
            </a:r>
            <a:endParaRPr/>
          </a:p>
        </p:txBody>
      </p:sp>
      <p:pic>
        <p:nvPicPr>
          <p:cNvPr id="312" name="Google Shape;312;p18"/>
          <p:cNvPicPr preferRelativeResize="0"/>
          <p:nvPr/>
        </p:nvPicPr>
        <p:blipFill rotWithShape="1">
          <a:blip r:embed="rId4">
            <a:alphaModFix/>
          </a:blip>
          <a:srcRect/>
          <a:stretch/>
        </p:blipFill>
        <p:spPr>
          <a:xfrm>
            <a:off x="7216292" y="1519737"/>
            <a:ext cx="3911600" cy="5030787"/>
          </a:xfrm>
          <a:prstGeom prst="rect">
            <a:avLst/>
          </a:prstGeom>
          <a:noFill/>
          <a:ln>
            <a:noFill/>
          </a:ln>
        </p:spPr>
      </p:pic>
      <p:sp>
        <p:nvSpPr>
          <p:cNvPr id="313" name="Google Shape;31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14" name="Google Shape;3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mbria"/>
              <a:buNone/>
            </a:pPr>
            <a:r>
              <a:rPr lang="en-US" sz="4000">
                <a:latin typeface="Cambria"/>
                <a:ea typeface="Cambria"/>
                <a:cs typeface="Cambria"/>
                <a:sym typeface="Cambria"/>
              </a:rPr>
              <a:t>Applications: Medicine (contd.)</a:t>
            </a:r>
            <a:endParaRPr sz="4000">
              <a:latin typeface="Cambria"/>
              <a:ea typeface="Cambria"/>
              <a:cs typeface="Cambria"/>
              <a:sym typeface="Cambria"/>
            </a:endParaRPr>
          </a:p>
        </p:txBody>
      </p:sp>
      <p:sp>
        <p:nvSpPr>
          <p:cNvPr id="321" name="Google Shape;321;p19"/>
          <p:cNvSpPr txBox="1"/>
          <p:nvPr/>
        </p:nvSpPr>
        <p:spPr>
          <a:xfrm>
            <a:off x="-106027" y="1148672"/>
            <a:ext cx="4672223" cy="14017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0" i="0" u="none" strike="noStrike" cap="none">
                <a:solidFill>
                  <a:schemeClr val="dk1"/>
                </a:solidFill>
                <a:latin typeface="Cambria"/>
                <a:ea typeface="Cambria"/>
                <a:cs typeface="Cambria"/>
                <a:sym typeface="Cambria"/>
              </a:rPr>
              <a:t>Magnetic Resonance Imaging (MRI)</a:t>
            </a:r>
            <a:endParaRPr/>
          </a:p>
        </p:txBody>
      </p:sp>
      <p:pic>
        <p:nvPicPr>
          <p:cNvPr id="322" name="Google Shape;322;p19" descr="mri"/>
          <p:cNvPicPr preferRelativeResize="0"/>
          <p:nvPr/>
        </p:nvPicPr>
        <p:blipFill rotWithShape="1">
          <a:blip r:embed="rId3">
            <a:alphaModFix/>
          </a:blip>
          <a:srcRect/>
          <a:stretch/>
        </p:blipFill>
        <p:spPr>
          <a:xfrm>
            <a:off x="396054" y="2522769"/>
            <a:ext cx="3355975" cy="3355975"/>
          </a:xfrm>
          <a:prstGeom prst="rect">
            <a:avLst/>
          </a:prstGeom>
          <a:noFill/>
          <a:ln>
            <a:noFill/>
          </a:ln>
          <a:effectLst>
            <a:outerShdw dist="107763" dir="2700000" algn="ctr" rotWithShape="0">
              <a:srgbClr val="4D4D4D">
                <a:alpha val="49803"/>
              </a:srgbClr>
            </a:outerShdw>
          </a:effectLst>
        </p:spPr>
      </p:pic>
      <p:sp>
        <p:nvSpPr>
          <p:cNvPr id="323" name="Google Shape;323;p19"/>
          <p:cNvSpPr txBox="1"/>
          <p:nvPr/>
        </p:nvSpPr>
        <p:spPr>
          <a:xfrm>
            <a:off x="6665205" y="1421206"/>
            <a:ext cx="2467779" cy="72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0" i="0" u="none" strike="noStrike" cap="none">
                <a:solidFill>
                  <a:schemeClr val="dk1"/>
                </a:solidFill>
                <a:latin typeface="Cambria"/>
                <a:ea typeface="Cambria"/>
                <a:cs typeface="Cambria"/>
                <a:sym typeface="Cambria"/>
              </a:rPr>
              <a:t>Ultrasound</a:t>
            </a:r>
            <a:endParaRPr/>
          </a:p>
        </p:txBody>
      </p:sp>
      <p:pic>
        <p:nvPicPr>
          <p:cNvPr id="324" name="Google Shape;324;p19"/>
          <p:cNvPicPr preferRelativeResize="0"/>
          <p:nvPr/>
        </p:nvPicPr>
        <p:blipFill rotWithShape="1">
          <a:blip r:embed="rId4">
            <a:alphaModFix/>
          </a:blip>
          <a:srcRect/>
          <a:stretch/>
        </p:blipFill>
        <p:spPr>
          <a:xfrm>
            <a:off x="5380363" y="2346499"/>
            <a:ext cx="6477000" cy="3914775"/>
          </a:xfrm>
          <a:prstGeom prst="rect">
            <a:avLst/>
          </a:prstGeom>
          <a:noFill/>
          <a:ln>
            <a:noFill/>
          </a:ln>
        </p:spPr>
      </p:pic>
      <p:sp>
        <p:nvSpPr>
          <p:cNvPr id="325" name="Google Shape;3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26" name="Google Shape;3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body" idx="1"/>
          </p:nvPr>
        </p:nvSpPr>
        <p:spPr>
          <a:xfrm>
            <a:off x="283265" y="1461829"/>
            <a:ext cx="5247202"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en-US" sz="2000" i="1">
                <a:latin typeface="Cambria"/>
                <a:ea typeface="Cambria"/>
                <a:cs typeface="Cambria"/>
                <a:sym typeface="Cambria"/>
              </a:rPr>
              <a:t>Fundamental steps in digital image processing</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Components of an image processing system</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Structure of human eye, Image formation</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Brightness adaptation and discrimination</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Basic concepts in sampling and Quantization , Representing digital images</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Neighbors of a pixel, Adjacency, Connectivity, Regions and Boundaries</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Distance Measures, A simple image formation model </a:t>
            </a:r>
            <a:endParaRPr/>
          </a:p>
          <a:p>
            <a:pPr marL="228600" lvl="0" indent="-228600" algn="just" rtl="0">
              <a:lnSpc>
                <a:spcPct val="90000"/>
              </a:lnSpc>
              <a:spcBef>
                <a:spcPts val="1000"/>
              </a:spcBef>
              <a:spcAft>
                <a:spcPts val="0"/>
              </a:spcAft>
              <a:buClr>
                <a:schemeClr val="dk1"/>
              </a:buClr>
              <a:buSzPts val="2000"/>
              <a:buChar char="•"/>
            </a:pPr>
            <a:r>
              <a:rPr lang="en-US" sz="2000">
                <a:latin typeface="Cambria"/>
                <a:ea typeface="Cambria"/>
                <a:cs typeface="Cambria"/>
                <a:sym typeface="Cambria"/>
              </a:rPr>
              <a:t>Color fundamentals and models</a:t>
            </a:r>
            <a:endParaRPr/>
          </a:p>
          <a:p>
            <a:pPr marL="228600" lvl="0" indent="-228600" algn="just" rtl="0">
              <a:lnSpc>
                <a:spcPct val="90000"/>
              </a:lnSpc>
              <a:spcBef>
                <a:spcPts val="1000"/>
              </a:spcBef>
              <a:spcAft>
                <a:spcPts val="0"/>
              </a:spcAft>
              <a:buClr>
                <a:schemeClr val="dk1"/>
              </a:buClr>
              <a:buSzPts val="2000"/>
              <a:buChar char="•"/>
            </a:pPr>
            <a:r>
              <a:rPr lang="en-US" sz="2000" i="1">
                <a:latin typeface="Cambria"/>
                <a:ea typeface="Cambria"/>
                <a:cs typeface="Cambria"/>
                <a:sym typeface="Cambria"/>
              </a:rPr>
              <a:t>Fourier transform of sampled functions</a:t>
            </a:r>
            <a:endParaRPr/>
          </a:p>
        </p:txBody>
      </p:sp>
      <p:sp>
        <p:nvSpPr>
          <p:cNvPr id="97" name="Google Shape;97;p2"/>
          <p:cNvSpPr txBox="1"/>
          <p:nvPr/>
        </p:nvSpPr>
        <p:spPr>
          <a:xfrm>
            <a:off x="5923960" y="1461829"/>
            <a:ext cx="5952223" cy="4351338"/>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90000"/>
              </a:lnSpc>
              <a:spcBef>
                <a:spcPts val="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Sampling theorem, Aliasing, Obtaining the DFT from the Continuous Transform of a Sampled Function</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Properties of 2D DFT</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Relationship between spatial and frequency interval, Translation and Rotation, Periodicity, symmetric properties</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mbria"/>
                <a:ea typeface="Cambria"/>
                <a:cs typeface="Cambria"/>
                <a:sym typeface="Cambria"/>
              </a:rPr>
              <a:t>Fast Fourier Transform FFT</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mbria"/>
                <a:ea typeface="Cambria"/>
                <a:cs typeface="Cambria"/>
                <a:sym typeface="Cambria"/>
              </a:rPr>
              <a:t>Discrete Cosine Transform DCT</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mbria"/>
                <a:ea typeface="Cambria"/>
                <a:cs typeface="Cambria"/>
                <a:sym typeface="Cambria"/>
              </a:rPr>
              <a:t>Discrete Wavelet Transform </a:t>
            </a:r>
            <a:r>
              <a:rPr lang="en-US" sz="2000" b="0" i="1" u="none" strike="noStrike" cap="none">
                <a:solidFill>
                  <a:schemeClr val="dk1"/>
                </a:solidFill>
                <a:latin typeface="Cambria"/>
                <a:ea typeface="Cambria"/>
                <a:cs typeface="Cambria"/>
                <a:sym typeface="Cambria"/>
              </a:rPr>
              <a:t>DWT</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Some basic intensity transformation functions – image negatives</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log transformations</a:t>
            </a:r>
            <a:endParaRPr/>
          </a:p>
          <a:p>
            <a:pPr marL="228600" marR="0" lvl="0" indent="-228600" algn="just" rtl="0">
              <a:lnSpc>
                <a:spcPct val="90000"/>
              </a:lnSpc>
              <a:spcBef>
                <a:spcPts val="1000"/>
              </a:spcBef>
              <a:spcAft>
                <a:spcPts val="0"/>
              </a:spcAft>
              <a:buClr>
                <a:schemeClr val="dk1"/>
              </a:buClr>
              <a:buSzPts val="2000"/>
              <a:buFont typeface="Arial"/>
              <a:buChar char="•"/>
            </a:pPr>
            <a:r>
              <a:rPr lang="en-US" sz="2000" b="0" i="1" u="none" strike="noStrike" cap="none">
                <a:solidFill>
                  <a:schemeClr val="dk1"/>
                </a:solidFill>
                <a:latin typeface="Cambria"/>
                <a:ea typeface="Cambria"/>
                <a:cs typeface="Cambria"/>
                <a:sym typeface="Cambria"/>
              </a:rPr>
              <a:t>Piecewise linear transformation functions</a:t>
            </a:r>
            <a:endParaRPr sz="2000" b="0" i="0" u="none" strike="noStrike" cap="none">
              <a:solidFill>
                <a:schemeClr val="dk1"/>
              </a:solidFill>
              <a:latin typeface="Cambria"/>
              <a:ea typeface="Cambria"/>
              <a:cs typeface="Cambria"/>
              <a:sym typeface="Cambria"/>
            </a:endParaRPr>
          </a:p>
        </p:txBody>
      </p:sp>
      <p:sp>
        <p:nvSpPr>
          <p:cNvPr id="98" name="Google Shape;98;p2"/>
          <p:cNvSpPr/>
          <p:nvPr/>
        </p:nvSpPr>
        <p:spPr>
          <a:xfrm>
            <a:off x="2736574" y="165503"/>
            <a:ext cx="60960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dk1"/>
                </a:solidFill>
                <a:latin typeface="Cambria"/>
                <a:ea typeface="Cambria"/>
                <a:cs typeface="Cambria"/>
                <a:sym typeface="Cambria"/>
              </a:rPr>
              <a:t>Digital Image Fundamentals and</a:t>
            </a:r>
            <a:br>
              <a:rPr lang="en-US" sz="2000" b="1" i="0" u="none" strike="noStrike" cap="none">
                <a:solidFill>
                  <a:schemeClr val="dk1"/>
                </a:solidFill>
                <a:latin typeface="Cambria"/>
                <a:ea typeface="Cambria"/>
                <a:cs typeface="Cambria"/>
                <a:sym typeface="Cambria"/>
              </a:rPr>
            </a:br>
            <a:r>
              <a:rPr lang="en-US" sz="2000" b="1" i="0" u="none" strike="noStrike" cap="none">
                <a:solidFill>
                  <a:schemeClr val="dk1"/>
                </a:solidFill>
                <a:latin typeface="Cambria"/>
                <a:ea typeface="Cambria"/>
                <a:cs typeface="Cambria"/>
                <a:sym typeface="Cambria"/>
              </a:rPr>
              <a:t>Image Transforms</a:t>
            </a:r>
            <a:endParaRPr/>
          </a:p>
          <a:p>
            <a:pPr marL="0" marR="0" lvl="0" indent="0" algn="ctr" rtl="0">
              <a:spcBef>
                <a:spcPts val="0"/>
              </a:spcBef>
              <a:spcAft>
                <a:spcPts val="0"/>
              </a:spcAft>
              <a:buNone/>
            </a:pPr>
            <a:r>
              <a:rPr lang="en-US" sz="2000" b="1" i="0" u="none" strike="noStrike" cap="none">
                <a:solidFill>
                  <a:schemeClr val="dk1"/>
                </a:solidFill>
                <a:latin typeface="Cambria"/>
                <a:ea typeface="Cambria"/>
                <a:cs typeface="Cambria"/>
                <a:sym typeface="Cambria"/>
              </a:rPr>
              <a:t>SYLLABUS</a:t>
            </a:r>
            <a:endParaRPr/>
          </a:p>
        </p:txBody>
      </p:sp>
      <p:sp>
        <p:nvSpPr>
          <p:cNvPr id="99" name="Google Shape;9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00" name="Google Shape;10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5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500"/>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500"/>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500"/>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500"/>
                                        <p:tgtEl>
                                          <p:spTgt spid="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6">
                                            <p:txEl>
                                              <p:pRg st="5" end="5"/>
                                            </p:txEl>
                                          </p:spTgt>
                                        </p:tgtEl>
                                        <p:attrNameLst>
                                          <p:attrName>style.visibility</p:attrName>
                                        </p:attrNameLst>
                                      </p:cBhvr>
                                      <p:to>
                                        <p:strVal val="visible"/>
                                      </p:to>
                                    </p:set>
                                    <p:animEffect transition="in" filter="fade">
                                      <p:cBhvr>
                                        <p:cTn id="32" dur="500"/>
                                        <p:tgtEl>
                                          <p:spTgt spid="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Effect transition="in" filter="fade">
                                      <p:cBhvr>
                                        <p:cTn id="37" dur="500"/>
                                        <p:tgtEl>
                                          <p:spTgt spid="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
                                            <p:txEl>
                                              <p:pRg st="7" end="7"/>
                                            </p:txEl>
                                          </p:spTgt>
                                        </p:tgtEl>
                                        <p:attrNameLst>
                                          <p:attrName>style.visibility</p:attrName>
                                        </p:attrNameLst>
                                      </p:cBhvr>
                                      <p:to>
                                        <p:strVal val="visible"/>
                                      </p:to>
                                    </p:set>
                                    <p:animEffect transition="in" filter="fade">
                                      <p:cBhvr>
                                        <p:cTn id="42" dur="500"/>
                                        <p:tgtEl>
                                          <p:spTgt spid="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
                                            <p:txEl>
                                              <p:pRg st="8" end="8"/>
                                            </p:txEl>
                                          </p:spTgt>
                                        </p:tgtEl>
                                        <p:attrNameLst>
                                          <p:attrName>style.visibility</p:attrName>
                                        </p:attrNameLst>
                                      </p:cBhvr>
                                      <p:to>
                                        <p:strVal val="visible"/>
                                      </p:to>
                                    </p:set>
                                    <p:animEffect transition="in" filter="fade">
                                      <p:cBhvr>
                                        <p:cTn id="47" dur="500"/>
                                        <p:tgtEl>
                                          <p:spTgt spid="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7">
                                            <p:txEl>
                                              <p:pRg st="0" end="0"/>
                                            </p:txEl>
                                          </p:spTgt>
                                        </p:tgtEl>
                                        <p:attrNameLst>
                                          <p:attrName>style.visibility</p:attrName>
                                        </p:attrNameLst>
                                      </p:cBhvr>
                                      <p:to>
                                        <p:strVal val="visible"/>
                                      </p:to>
                                    </p:set>
                                    <p:animEffect transition="in" filter="fade">
                                      <p:cBhvr>
                                        <p:cTn id="52" dur="500"/>
                                        <p:tgtEl>
                                          <p:spTgt spid="9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7">
                                            <p:txEl>
                                              <p:pRg st="1" end="1"/>
                                            </p:txEl>
                                          </p:spTgt>
                                        </p:tgtEl>
                                        <p:attrNameLst>
                                          <p:attrName>style.visibility</p:attrName>
                                        </p:attrNameLst>
                                      </p:cBhvr>
                                      <p:to>
                                        <p:strVal val="visible"/>
                                      </p:to>
                                    </p:set>
                                    <p:animEffect transition="in" filter="fade">
                                      <p:cBhvr>
                                        <p:cTn id="57" dur="500"/>
                                        <p:tgtEl>
                                          <p:spTgt spid="9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7">
                                            <p:txEl>
                                              <p:pRg st="2" end="2"/>
                                            </p:txEl>
                                          </p:spTgt>
                                        </p:tgtEl>
                                        <p:attrNameLst>
                                          <p:attrName>style.visibility</p:attrName>
                                        </p:attrNameLst>
                                      </p:cBhvr>
                                      <p:to>
                                        <p:strVal val="visible"/>
                                      </p:to>
                                    </p:set>
                                    <p:animEffect transition="in" filter="fade">
                                      <p:cBhvr>
                                        <p:cTn id="62" dur="500"/>
                                        <p:tgtEl>
                                          <p:spTgt spid="9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7">
                                            <p:txEl>
                                              <p:pRg st="3" end="3"/>
                                            </p:txEl>
                                          </p:spTgt>
                                        </p:tgtEl>
                                        <p:attrNameLst>
                                          <p:attrName>style.visibility</p:attrName>
                                        </p:attrNameLst>
                                      </p:cBhvr>
                                      <p:to>
                                        <p:strVal val="visible"/>
                                      </p:to>
                                    </p:set>
                                    <p:animEffect transition="in" filter="fade">
                                      <p:cBhvr>
                                        <p:cTn id="67" dur="500"/>
                                        <p:tgtEl>
                                          <p:spTgt spid="9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7">
                                            <p:txEl>
                                              <p:pRg st="4" end="4"/>
                                            </p:txEl>
                                          </p:spTgt>
                                        </p:tgtEl>
                                        <p:attrNameLst>
                                          <p:attrName>style.visibility</p:attrName>
                                        </p:attrNameLst>
                                      </p:cBhvr>
                                      <p:to>
                                        <p:strVal val="visible"/>
                                      </p:to>
                                    </p:set>
                                    <p:animEffect transition="in" filter="fade">
                                      <p:cBhvr>
                                        <p:cTn id="72" dur="500"/>
                                        <p:tgtEl>
                                          <p:spTgt spid="97">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7">
                                            <p:txEl>
                                              <p:pRg st="5" end="5"/>
                                            </p:txEl>
                                          </p:spTgt>
                                        </p:tgtEl>
                                        <p:attrNameLst>
                                          <p:attrName>style.visibility</p:attrName>
                                        </p:attrNameLst>
                                      </p:cBhvr>
                                      <p:to>
                                        <p:strVal val="visible"/>
                                      </p:to>
                                    </p:set>
                                    <p:animEffect transition="in" filter="fade">
                                      <p:cBhvr>
                                        <p:cTn id="77" dur="500"/>
                                        <p:tgtEl>
                                          <p:spTgt spid="97">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7">
                                            <p:txEl>
                                              <p:pRg st="6" end="6"/>
                                            </p:txEl>
                                          </p:spTgt>
                                        </p:tgtEl>
                                        <p:attrNameLst>
                                          <p:attrName>style.visibility</p:attrName>
                                        </p:attrNameLst>
                                      </p:cBhvr>
                                      <p:to>
                                        <p:strVal val="visible"/>
                                      </p:to>
                                    </p:set>
                                    <p:animEffect transition="in" filter="fade">
                                      <p:cBhvr>
                                        <p:cTn id="82" dur="500"/>
                                        <p:tgtEl>
                                          <p:spTgt spid="97">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7">
                                            <p:txEl>
                                              <p:pRg st="7" end="7"/>
                                            </p:txEl>
                                          </p:spTgt>
                                        </p:tgtEl>
                                        <p:attrNameLst>
                                          <p:attrName>style.visibility</p:attrName>
                                        </p:attrNameLst>
                                      </p:cBhvr>
                                      <p:to>
                                        <p:strVal val="visible"/>
                                      </p:to>
                                    </p:set>
                                    <p:animEffect transition="in" filter="fade">
                                      <p:cBhvr>
                                        <p:cTn id="87" dur="500"/>
                                        <p:tgtEl>
                                          <p:spTgt spid="97">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7">
                                            <p:txEl>
                                              <p:pRg st="8" end="8"/>
                                            </p:txEl>
                                          </p:spTgt>
                                        </p:tgtEl>
                                        <p:attrNameLst>
                                          <p:attrName>style.visibility</p:attrName>
                                        </p:attrNameLst>
                                      </p:cBhvr>
                                      <p:to>
                                        <p:strVal val="visible"/>
                                      </p:to>
                                    </p:set>
                                    <p:animEffect transition="in" filter="fade">
                                      <p:cBhvr>
                                        <p:cTn id="92" dur="500"/>
                                        <p:tgtEl>
                                          <p:spTgt spid="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0"/>
          <p:cNvSpPr txBox="1">
            <a:spLocks noGrp="1"/>
          </p:cNvSpPr>
          <p:nvPr>
            <p:ph type="title"/>
          </p:nvPr>
        </p:nvSpPr>
        <p:spPr>
          <a:xfrm>
            <a:off x="2051050" y="-76200"/>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a:latin typeface="Cambria"/>
                <a:ea typeface="Cambria"/>
                <a:cs typeface="Cambria"/>
                <a:sym typeface="Cambria"/>
              </a:rPr>
              <a:t>Applications: Medicine (contd.)</a:t>
            </a:r>
            <a:endParaRPr sz="4000"/>
          </a:p>
        </p:txBody>
      </p:sp>
      <p:sp>
        <p:nvSpPr>
          <p:cNvPr id="333" name="Google Shape;333;p20"/>
          <p:cNvSpPr txBox="1"/>
          <p:nvPr/>
        </p:nvSpPr>
        <p:spPr>
          <a:xfrm>
            <a:off x="320446" y="1040607"/>
            <a:ext cx="10141715" cy="65405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Cambria"/>
                <a:ea typeface="Cambria"/>
                <a:cs typeface="Cambria"/>
                <a:sym typeface="Cambria"/>
              </a:rPr>
              <a:t>3D tomography and rendering with transparencies (1)</a:t>
            </a:r>
            <a:endParaRPr/>
          </a:p>
        </p:txBody>
      </p:sp>
      <p:pic>
        <p:nvPicPr>
          <p:cNvPr id="334" name="Google Shape;334;p20" descr="ct_scanner"/>
          <p:cNvPicPr preferRelativeResize="0"/>
          <p:nvPr/>
        </p:nvPicPr>
        <p:blipFill rotWithShape="1">
          <a:blip r:embed="rId3">
            <a:alphaModFix/>
          </a:blip>
          <a:srcRect/>
          <a:stretch/>
        </p:blipFill>
        <p:spPr>
          <a:xfrm>
            <a:off x="320446" y="1599009"/>
            <a:ext cx="1828800" cy="1828800"/>
          </a:xfrm>
          <a:prstGeom prst="rect">
            <a:avLst/>
          </a:prstGeom>
          <a:noFill/>
          <a:ln>
            <a:noFill/>
          </a:ln>
        </p:spPr>
      </p:pic>
      <p:graphicFrame>
        <p:nvGraphicFramePr>
          <p:cNvPr id="335" name="Google Shape;335;p20"/>
          <p:cNvGraphicFramePr/>
          <p:nvPr/>
        </p:nvGraphicFramePr>
        <p:xfrm>
          <a:off x="9681797" y="1591607"/>
          <a:ext cx="1828800" cy="1828800"/>
        </p:xfrm>
        <a:graphic>
          <a:graphicData uri="http://schemas.openxmlformats.org/presentationml/2006/ole">
            <mc:AlternateContent xmlns:mc="http://schemas.openxmlformats.org/markup-compatibility/2006">
              <mc:Choice xmlns:v="urn:schemas-microsoft-com:vml" Requires="v">
                <p:oleObj r:id="rId4" imgW="1828800" imgH="1828800" progId="Paint.Picture">
                  <p:embed/>
                </p:oleObj>
              </mc:Choice>
              <mc:Fallback>
                <p:oleObj r:id="rId4" imgW="1828800" imgH="1828800" progId="Paint.Picture">
                  <p:embed/>
                  <p:pic>
                    <p:nvPicPr>
                      <p:cNvPr id="335" name="Google Shape;335;p20"/>
                      <p:cNvPicPr preferRelativeResize="0"/>
                      <p:nvPr/>
                    </p:nvPicPr>
                    <p:blipFill rotWithShape="1">
                      <a:blip r:embed="rId5">
                        <a:alphaModFix/>
                      </a:blip>
                      <a:srcRect/>
                      <a:stretch/>
                    </p:blipFill>
                    <p:spPr>
                      <a:xfrm>
                        <a:off x="9681797" y="1591607"/>
                        <a:ext cx="1828800" cy="1828800"/>
                      </a:xfrm>
                      <a:prstGeom prst="rect">
                        <a:avLst/>
                      </a:prstGeom>
                      <a:noFill/>
                      <a:ln>
                        <a:noFill/>
                      </a:ln>
                      <a:effectLst>
                        <a:outerShdw dist="107763" dir="2700000" algn="ctr" rotWithShape="0">
                          <a:srgbClr val="000000">
                            <a:alpha val="49803"/>
                          </a:srgbClr>
                        </a:outerShdw>
                      </a:effectLst>
                    </p:spPr>
                  </p:pic>
                </p:oleObj>
              </mc:Fallback>
            </mc:AlternateContent>
          </a:graphicData>
        </a:graphic>
      </p:graphicFrame>
      <p:pic>
        <p:nvPicPr>
          <p:cNvPr id="336" name="Google Shape;336;p20" descr="CTExp1_crop"/>
          <p:cNvPicPr preferRelativeResize="0"/>
          <p:nvPr/>
        </p:nvPicPr>
        <p:blipFill rotWithShape="1">
          <a:blip r:embed="rId6">
            <a:alphaModFix/>
          </a:blip>
          <a:srcRect/>
          <a:stretch/>
        </p:blipFill>
        <p:spPr>
          <a:xfrm>
            <a:off x="2775878" y="1591607"/>
            <a:ext cx="1828800" cy="1828800"/>
          </a:xfrm>
          <a:prstGeom prst="rect">
            <a:avLst/>
          </a:prstGeom>
          <a:noFill/>
          <a:ln>
            <a:noFill/>
          </a:ln>
        </p:spPr>
      </p:pic>
      <p:pic>
        <p:nvPicPr>
          <p:cNvPr id="337" name="Google Shape;337;p20" descr="CTVar3_1_crop"/>
          <p:cNvPicPr preferRelativeResize="0"/>
          <p:nvPr/>
        </p:nvPicPr>
        <p:blipFill rotWithShape="1">
          <a:blip r:embed="rId7">
            <a:alphaModFix/>
          </a:blip>
          <a:srcRect l="11487" t="8635" r="11752"/>
          <a:stretch/>
        </p:blipFill>
        <p:spPr>
          <a:xfrm>
            <a:off x="5231310" y="1591607"/>
            <a:ext cx="1828800" cy="1828800"/>
          </a:xfrm>
          <a:prstGeom prst="rect">
            <a:avLst/>
          </a:prstGeom>
          <a:noFill/>
          <a:ln>
            <a:noFill/>
          </a:ln>
        </p:spPr>
      </p:pic>
      <p:pic>
        <p:nvPicPr>
          <p:cNvPr id="338" name="Google Shape;338;p20" descr="CTVAR4_5_crop"/>
          <p:cNvPicPr preferRelativeResize="0"/>
          <p:nvPr/>
        </p:nvPicPr>
        <p:blipFill rotWithShape="1">
          <a:blip r:embed="rId8">
            <a:alphaModFix/>
          </a:blip>
          <a:srcRect/>
          <a:stretch/>
        </p:blipFill>
        <p:spPr>
          <a:xfrm>
            <a:off x="7528127" y="1599009"/>
            <a:ext cx="1828800" cy="1828800"/>
          </a:xfrm>
          <a:prstGeom prst="rect">
            <a:avLst/>
          </a:prstGeom>
          <a:noFill/>
          <a:ln>
            <a:noFill/>
          </a:ln>
        </p:spPr>
      </p:pic>
      <p:sp>
        <p:nvSpPr>
          <p:cNvPr id="339" name="Google Shape;339;p20"/>
          <p:cNvSpPr txBox="1"/>
          <p:nvPr/>
        </p:nvSpPr>
        <p:spPr>
          <a:xfrm>
            <a:off x="320445" y="3538814"/>
            <a:ext cx="9361352" cy="65405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Cambria"/>
                <a:ea typeface="Cambria"/>
                <a:cs typeface="Cambria"/>
                <a:sym typeface="Cambria"/>
              </a:rPr>
              <a:t>3D tomography and rendering with transparencies (2)</a:t>
            </a:r>
            <a:endParaRPr/>
          </a:p>
        </p:txBody>
      </p:sp>
      <p:pic>
        <p:nvPicPr>
          <p:cNvPr id="340" name="Google Shape;340;p20" descr="mri"/>
          <p:cNvPicPr preferRelativeResize="0"/>
          <p:nvPr/>
        </p:nvPicPr>
        <p:blipFill rotWithShape="1">
          <a:blip r:embed="rId9">
            <a:alphaModFix/>
          </a:blip>
          <a:srcRect b="23365"/>
          <a:stretch/>
        </p:blipFill>
        <p:spPr>
          <a:xfrm>
            <a:off x="2337172" y="4357132"/>
            <a:ext cx="3213100" cy="2306638"/>
          </a:xfrm>
          <a:prstGeom prst="rect">
            <a:avLst/>
          </a:prstGeom>
          <a:noFill/>
          <a:ln>
            <a:noFill/>
          </a:ln>
          <a:effectLst>
            <a:outerShdw sx="1000" sy="1000" algn="ctr" rotWithShape="0">
              <a:srgbClr val="111111"/>
            </a:outerShdw>
          </a:effectLst>
        </p:spPr>
      </p:pic>
      <p:pic>
        <p:nvPicPr>
          <p:cNvPr id="341" name="Google Shape;341;p20" descr="ct"/>
          <p:cNvPicPr preferRelativeResize="0"/>
          <p:nvPr/>
        </p:nvPicPr>
        <p:blipFill rotWithShape="1">
          <a:blip r:embed="rId10">
            <a:alphaModFix/>
          </a:blip>
          <a:srcRect/>
          <a:stretch/>
        </p:blipFill>
        <p:spPr>
          <a:xfrm>
            <a:off x="6436097" y="4417458"/>
            <a:ext cx="3594100" cy="2295525"/>
          </a:xfrm>
          <a:prstGeom prst="rect">
            <a:avLst/>
          </a:prstGeom>
          <a:noFill/>
          <a:ln>
            <a:noFill/>
          </a:ln>
          <a:effectLst>
            <a:outerShdw sx="1000" sy="1000" algn="ctr" rotWithShape="0">
              <a:srgbClr val="111111"/>
            </a:outerShdw>
          </a:effectLst>
        </p:spPr>
      </p:pic>
      <p:sp>
        <p:nvSpPr>
          <p:cNvPr id="342" name="Google Shape;34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43" name="Google Shape;34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a:latin typeface="Cambria"/>
                <a:ea typeface="Cambria"/>
                <a:cs typeface="Cambria"/>
                <a:sym typeface="Cambria"/>
              </a:rPr>
              <a:t>Applications: Medicine (contd.)</a:t>
            </a:r>
            <a:endParaRPr sz="4000">
              <a:latin typeface="Cambria"/>
              <a:ea typeface="Cambria"/>
              <a:cs typeface="Cambria"/>
              <a:sym typeface="Cambria"/>
            </a:endParaRPr>
          </a:p>
        </p:txBody>
      </p:sp>
      <p:pic>
        <p:nvPicPr>
          <p:cNvPr id="350" name="Google Shape;350;p21" descr="brain4_crop"/>
          <p:cNvPicPr preferRelativeResize="0"/>
          <p:nvPr/>
        </p:nvPicPr>
        <p:blipFill rotWithShape="1">
          <a:blip r:embed="rId3">
            <a:alphaModFix/>
          </a:blip>
          <a:srcRect/>
          <a:stretch/>
        </p:blipFill>
        <p:spPr>
          <a:xfrm>
            <a:off x="2017653" y="1370227"/>
            <a:ext cx="1828800" cy="1611746"/>
          </a:xfrm>
          <a:prstGeom prst="rect">
            <a:avLst/>
          </a:prstGeom>
          <a:noFill/>
          <a:ln>
            <a:noFill/>
          </a:ln>
        </p:spPr>
      </p:pic>
      <p:pic>
        <p:nvPicPr>
          <p:cNvPr id="351" name="Google Shape;351;p21" descr="cell_Linear1_crop"/>
          <p:cNvPicPr preferRelativeResize="0"/>
          <p:nvPr/>
        </p:nvPicPr>
        <p:blipFill rotWithShape="1">
          <a:blip r:embed="rId4">
            <a:alphaModFix/>
          </a:blip>
          <a:srcRect/>
          <a:stretch/>
        </p:blipFill>
        <p:spPr>
          <a:xfrm>
            <a:off x="4878328" y="1368640"/>
            <a:ext cx="1828800" cy="1600200"/>
          </a:xfrm>
          <a:prstGeom prst="rect">
            <a:avLst/>
          </a:prstGeom>
          <a:noFill/>
          <a:ln>
            <a:noFill/>
          </a:ln>
        </p:spPr>
      </p:pic>
      <p:pic>
        <p:nvPicPr>
          <p:cNvPr id="352" name="Google Shape;352;p21" descr="brainIce_Exp2_crop"/>
          <p:cNvPicPr preferRelativeResize="0"/>
          <p:nvPr/>
        </p:nvPicPr>
        <p:blipFill rotWithShape="1">
          <a:blip r:embed="rId5">
            <a:alphaModFix/>
          </a:blip>
          <a:srcRect/>
          <a:stretch/>
        </p:blipFill>
        <p:spPr>
          <a:xfrm>
            <a:off x="7658041" y="1351178"/>
            <a:ext cx="1828800" cy="1619395"/>
          </a:xfrm>
          <a:prstGeom prst="rect">
            <a:avLst/>
          </a:prstGeom>
          <a:noFill/>
          <a:ln>
            <a:noFill/>
          </a:ln>
        </p:spPr>
      </p:pic>
      <p:sp>
        <p:nvSpPr>
          <p:cNvPr id="353" name="Google Shape;353;p21"/>
          <p:cNvSpPr txBox="1"/>
          <p:nvPr/>
        </p:nvSpPr>
        <p:spPr>
          <a:xfrm>
            <a:off x="1616809" y="3052977"/>
            <a:ext cx="263048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rgbClr val="FF9900"/>
                </a:solidFill>
                <a:latin typeface="Cambria"/>
                <a:ea typeface="Cambria"/>
                <a:cs typeface="Cambria"/>
                <a:sym typeface="Cambria"/>
              </a:rPr>
              <a:t>Human brain</a:t>
            </a:r>
            <a:br>
              <a:rPr lang="en-US" sz="1600" b="0" i="0" u="none" strike="noStrike" cap="none">
                <a:solidFill>
                  <a:srgbClr val="FF9900"/>
                </a:solidFill>
                <a:latin typeface="Cambria"/>
                <a:ea typeface="Cambria"/>
                <a:cs typeface="Cambria"/>
                <a:sym typeface="Cambria"/>
              </a:rPr>
            </a:br>
            <a:r>
              <a:rPr lang="en-US" sz="1600" b="0" i="1" u="none" strike="noStrike" cap="none">
                <a:solidFill>
                  <a:srgbClr val="FF9900"/>
                </a:solidFill>
                <a:latin typeface="Cambria"/>
                <a:ea typeface="Cambria"/>
                <a:cs typeface="Cambria"/>
                <a:sym typeface="Cambria"/>
              </a:rPr>
              <a:t>(128 cross-sections)</a:t>
            </a:r>
            <a:endParaRPr sz="1600" b="0" i="0" u="none" strike="noStrike" cap="none">
              <a:solidFill>
                <a:srgbClr val="FF9900"/>
              </a:solidFill>
              <a:latin typeface="Cambria"/>
              <a:ea typeface="Cambria"/>
              <a:cs typeface="Cambria"/>
              <a:sym typeface="Cambria"/>
            </a:endParaRPr>
          </a:p>
        </p:txBody>
      </p:sp>
      <p:sp>
        <p:nvSpPr>
          <p:cNvPr id="354" name="Google Shape;354;p21"/>
          <p:cNvSpPr txBox="1"/>
          <p:nvPr/>
        </p:nvSpPr>
        <p:spPr>
          <a:xfrm>
            <a:off x="4460815" y="3052977"/>
            <a:ext cx="266382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rgbClr val="FF9900"/>
                </a:solidFill>
                <a:latin typeface="Cambria"/>
                <a:ea typeface="Cambria"/>
                <a:cs typeface="Cambria"/>
                <a:sym typeface="Cambria"/>
              </a:rPr>
              <a:t>Cancer cell </a:t>
            </a:r>
            <a:endParaRPr/>
          </a:p>
          <a:p>
            <a:pPr marL="0" marR="0" lvl="0" indent="0" algn="ctr" rtl="0">
              <a:spcBef>
                <a:spcPts val="800"/>
              </a:spcBef>
              <a:spcAft>
                <a:spcPts val="0"/>
              </a:spcAft>
              <a:buNone/>
            </a:pPr>
            <a:r>
              <a:rPr lang="en-US" sz="1600" b="0" i="1" u="none" strike="noStrike" cap="none">
                <a:solidFill>
                  <a:srgbClr val="FF9900"/>
                </a:solidFill>
                <a:latin typeface="Cambria"/>
                <a:ea typeface="Cambria"/>
                <a:cs typeface="Cambria"/>
                <a:sym typeface="Cambria"/>
              </a:rPr>
              <a:t>(256 cross-sections)</a:t>
            </a:r>
            <a:endParaRPr sz="1600" b="0" i="0" u="none" strike="noStrike" cap="none">
              <a:solidFill>
                <a:srgbClr val="FF9900"/>
              </a:solidFill>
              <a:latin typeface="Cambria"/>
              <a:ea typeface="Cambria"/>
              <a:cs typeface="Cambria"/>
              <a:sym typeface="Cambria"/>
            </a:endParaRPr>
          </a:p>
        </p:txBody>
      </p:sp>
      <p:sp>
        <p:nvSpPr>
          <p:cNvPr id="355" name="Google Shape;355;p21"/>
          <p:cNvSpPr txBox="1"/>
          <p:nvPr/>
        </p:nvSpPr>
        <p:spPr>
          <a:xfrm>
            <a:off x="7444284" y="3052977"/>
            <a:ext cx="252412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rgbClr val="FF9900"/>
                </a:solidFill>
                <a:latin typeface="Cambria"/>
                <a:ea typeface="Cambria"/>
                <a:cs typeface="Cambria"/>
                <a:sym typeface="Cambria"/>
              </a:rPr>
              <a:t>Ice Block</a:t>
            </a:r>
            <a:br>
              <a:rPr lang="en-US" sz="1600" b="0" i="0" u="none" strike="noStrike" cap="none">
                <a:solidFill>
                  <a:srgbClr val="FF9900"/>
                </a:solidFill>
                <a:latin typeface="Cambria"/>
                <a:ea typeface="Cambria"/>
                <a:cs typeface="Cambria"/>
                <a:sym typeface="Cambria"/>
              </a:rPr>
            </a:br>
            <a:r>
              <a:rPr lang="en-US" sz="1600" b="0" i="0" u="none" strike="noStrike" cap="none">
                <a:solidFill>
                  <a:srgbClr val="FF9900"/>
                </a:solidFill>
                <a:latin typeface="Cambria"/>
                <a:ea typeface="Cambria"/>
                <a:cs typeface="Cambria"/>
                <a:sym typeface="Cambria"/>
              </a:rPr>
              <a:t>(Human brain)</a:t>
            </a:r>
            <a:br>
              <a:rPr lang="en-US" sz="1600" b="0" i="0" u="none" strike="noStrike" cap="none">
                <a:solidFill>
                  <a:srgbClr val="FF9900"/>
                </a:solidFill>
                <a:latin typeface="Cambria"/>
                <a:ea typeface="Cambria"/>
                <a:cs typeface="Cambria"/>
                <a:sym typeface="Cambria"/>
              </a:rPr>
            </a:br>
            <a:r>
              <a:rPr lang="en-US" sz="1600" b="0" i="1" u="none" strike="noStrike" cap="none">
                <a:solidFill>
                  <a:srgbClr val="FF9900"/>
                </a:solidFill>
                <a:latin typeface="Cambria"/>
                <a:ea typeface="Cambria"/>
                <a:cs typeface="Cambria"/>
                <a:sym typeface="Cambria"/>
              </a:rPr>
              <a:t>(128 cryo-sections)</a:t>
            </a:r>
            <a:endParaRPr sz="1600" b="0" i="0" u="none" strike="noStrike" cap="none">
              <a:solidFill>
                <a:srgbClr val="FF9900"/>
              </a:solidFill>
              <a:latin typeface="Cambria"/>
              <a:ea typeface="Cambria"/>
              <a:cs typeface="Cambria"/>
              <a:sym typeface="Cambria"/>
            </a:endParaRPr>
          </a:p>
        </p:txBody>
      </p:sp>
      <p:sp>
        <p:nvSpPr>
          <p:cNvPr id="356" name="Google Shape;356;p21"/>
          <p:cNvSpPr txBox="1"/>
          <p:nvPr/>
        </p:nvSpPr>
        <p:spPr>
          <a:xfrm>
            <a:off x="97270" y="928689"/>
            <a:ext cx="9189234" cy="654050"/>
          </a:xfrm>
          <a:prstGeom prst="rect">
            <a:avLst/>
          </a:prstGeom>
          <a:noFill/>
          <a:ln>
            <a:noFill/>
          </a:ln>
        </p:spPr>
        <p:txBody>
          <a:bodyPr spcFirstLastPara="1" wrap="square" lIns="91425" tIns="45700" rIns="91425" bIns="45700" anchor="t" anchorCtr="0">
            <a:noAutofit/>
          </a:bodyPr>
          <a:lstStyle/>
          <a:p>
            <a:pPr marL="457200" marR="0" lvl="0" indent="-457200" algn="just" rtl="0">
              <a:spcBef>
                <a:spcPts val="0"/>
              </a:spcBef>
              <a:spcAft>
                <a:spcPts val="0"/>
              </a:spcAft>
              <a:buClr>
                <a:schemeClr val="dk1"/>
              </a:buClr>
              <a:buSzPts val="2000"/>
              <a:buFont typeface="Arial"/>
              <a:buChar char="•"/>
            </a:pPr>
            <a:r>
              <a:rPr lang="en-US" sz="2000" b="0" i="0" u="none" strike="noStrike" cap="none">
                <a:solidFill>
                  <a:schemeClr val="dk1"/>
                </a:solidFill>
                <a:latin typeface="Cambria"/>
                <a:ea typeface="Cambria"/>
                <a:cs typeface="Cambria"/>
                <a:sym typeface="Cambria"/>
              </a:rPr>
              <a:t>3D tomography and rendering with transparencies (3)</a:t>
            </a:r>
            <a:endParaRPr/>
          </a:p>
        </p:txBody>
      </p:sp>
      <p:sp>
        <p:nvSpPr>
          <p:cNvPr id="357" name="Google Shape;357;p21"/>
          <p:cNvSpPr/>
          <p:nvPr/>
        </p:nvSpPr>
        <p:spPr>
          <a:xfrm>
            <a:off x="97270" y="3856742"/>
            <a:ext cx="10570731" cy="7078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en-US" sz="2000" b="0" i="0" u="none" strike="noStrike" cap="none">
                <a:solidFill>
                  <a:schemeClr val="dk1"/>
                </a:solidFill>
                <a:latin typeface="Cambria"/>
                <a:ea typeface="Cambria"/>
                <a:cs typeface="Cambria"/>
                <a:sym typeface="Cambria"/>
              </a:rPr>
              <a:t>Take slice from MRI scan of canine heart, and find boundaries between types of tissue Image with gray levels representing tissue density, Use a suitable filter to highlight edges</a:t>
            </a:r>
            <a:endParaRPr sz="2000" b="0" i="0" u="none" strike="noStrike" cap="none">
              <a:solidFill>
                <a:schemeClr val="dk1"/>
              </a:solidFill>
              <a:latin typeface="Cambria"/>
              <a:ea typeface="Cambria"/>
              <a:cs typeface="Cambria"/>
              <a:sym typeface="Cambria"/>
            </a:endParaRPr>
          </a:p>
        </p:txBody>
      </p:sp>
      <p:pic>
        <p:nvPicPr>
          <p:cNvPr id="358" name="Google Shape;358;p21" descr="006"/>
          <p:cNvPicPr preferRelativeResize="0"/>
          <p:nvPr/>
        </p:nvPicPr>
        <p:blipFill rotWithShape="1">
          <a:blip r:embed="rId6">
            <a:alphaModFix/>
          </a:blip>
          <a:srcRect t="53270" b="7060"/>
          <a:stretch/>
        </p:blipFill>
        <p:spPr>
          <a:xfrm>
            <a:off x="6325183" y="4883652"/>
            <a:ext cx="1828800" cy="1371600"/>
          </a:xfrm>
          <a:prstGeom prst="rect">
            <a:avLst/>
          </a:prstGeom>
          <a:noFill/>
          <a:ln>
            <a:noFill/>
          </a:ln>
        </p:spPr>
      </p:pic>
      <p:pic>
        <p:nvPicPr>
          <p:cNvPr id="359" name="Google Shape;359;p21" descr="006"/>
          <p:cNvPicPr preferRelativeResize="0"/>
          <p:nvPr/>
        </p:nvPicPr>
        <p:blipFill rotWithShape="1">
          <a:blip r:embed="rId6">
            <a:alphaModFix/>
          </a:blip>
          <a:srcRect b="60330"/>
          <a:stretch/>
        </p:blipFill>
        <p:spPr>
          <a:xfrm>
            <a:off x="2853798" y="4883652"/>
            <a:ext cx="1828800" cy="1371600"/>
          </a:xfrm>
          <a:prstGeom prst="rect">
            <a:avLst/>
          </a:prstGeom>
          <a:noFill/>
          <a:ln>
            <a:noFill/>
          </a:ln>
        </p:spPr>
      </p:pic>
      <p:sp>
        <p:nvSpPr>
          <p:cNvPr id="360" name="Google Shape;360;p21"/>
          <p:cNvSpPr txBox="1"/>
          <p:nvPr/>
        </p:nvSpPr>
        <p:spPr>
          <a:xfrm>
            <a:off x="1944243" y="6243269"/>
            <a:ext cx="377004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Original MRI Image of a Dog Heart</a:t>
            </a:r>
            <a:endParaRPr/>
          </a:p>
        </p:txBody>
      </p:sp>
      <p:sp>
        <p:nvSpPr>
          <p:cNvPr id="361" name="Google Shape;361;p21"/>
          <p:cNvSpPr txBox="1"/>
          <p:nvPr/>
        </p:nvSpPr>
        <p:spPr>
          <a:xfrm>
            <a:off x="5714286" y="6243269"/>
            <a:ext cx="307434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Times New Roman"/>
                <a:ea typeface="Times New Roman"/>
                <a:cs typeface="Times New Roman"/>
                <a:sym typeface="Times New Roman"/>
              </a:rPr>
              <a:t>Edge Detection Image</a:t>
            </a:r>
            <a:endParaRPr/>
          </a:p>
        </p:txBody>
      </p:sp>
      <p:cxnSp>
        <p:nvCxnSpPr>
          <p:cNvPr id="362" name="Google Shape;362;p21"/>
          <p:cNvCxnSpPr/>
          <p:nvPr/>
        </p:nvCxnSpPr>
        <p:spPr>
          <a:xfrm>
            <a:off x="4630720" y="5462413"/>
            <a:ext cx="1734466" cy="1"/>
          </a:xfrm>
          <a:prstGeom prst="straightConnector1">
            <a:avLst/>
          </a:prstGeom>
          <a:noFill/>
          <a:ln w="63500" cap="flat" cmpd="sng">
            <a:solidFill>
              <a:schemeClr val="dk1"/>
            </a:solidFill>
            <a:prstDash val="solid"/>
            <a:round/>
            <a:headEnd type="none" w="med" len="med"/>
            <a:tailEnd type="triangle" w="med" len="med"/>
          </a:ln>
        </p:spPr>
      </p:cxnSp>
      <p:sp>
        <p:nvSpPr>
          <p:cNvPr id="363" name="Google Shape;36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64" name="Google Shape;3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xfrm>
            <a:off x="1005444" y="138906"/>
            <a:ext cx="9358026"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Applications: Geographic Information System (GIS)</a:t>
            </a:r>
            <a:endParaRPr>
              <a:latin typeface="Cambria"/>
              <a:ea typeface="Cambria"/>
              <a:cs typeface="Cambria"/>
              <a:sym typeface="Cambria"/>
            </a:endParaRPr>
          </a:p>
        </p:txBody>
      </p:sp>
      <p:sp>
        <p:nvSpPr>
          <p:cNvPr id="371" name="Google Shape;371;p22"/>
          <p:cNvSpPr txBox="1">
            <a:spLocks noGrp="1"/>
          </p:cNvSpPr>
          <p:nvPr>
            <p:ph type="body" idx="1"/>
          </p:nvPr>
        </p:nvSpPr>
        <p:spPr>
          <a:xfrm>
            <a:off x="1005443" y="1576243"/>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Geographic Information Systems</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Satellite imagery</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Terrain classification (LANDSAT)</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Meteorology (NOAA)</a:t>
            </a:r>
            <a:endParaRPr>
              <a:latin typeface="Cambria"/>
              <a:ea typeface="Cambria"/>
              <a:cs typeface="Cambria"/>
              <a:sym typeface="Cambria"/>
            </a:endParaRPr>
          </a:p>
        </p:txBody>
      </p:sp>
      <p:pic>
        <p:nvPicPr>
          <p:cNvPr id="372" name="Google Shape;372;p22"/>
          <p:cNvPicPr preferRelativeResize="0"/>
          <p:nvPr/>
        </p:nvPicPr>
        <p:blipFill rotWithShape="1">
          <a:blip r:embed="rId3">
            <a:alphaModFix/>
          </a:blip>
          <a:srcRect b="11294"/>
          <a:stretch/>
        </p:blipFill>
        <p:spPr>
          <a:xfrm>
            <a:off x="1578221" y="3488903"/>
            <a:ext cx="4422775" cy="2276475"/>
          </a:xfrm>
          <a:prstGeom prst="rect">
            <a:avLst/>
          </a:prstGeom>
          <a:noFill/>
          <a:ln>
            <a:noFill/>
          </a:ln>
        </p:spPr>
      </p:pic>
      <p:pic>
        <p:nvPicPr>
          <p:cNvPr id="373" name="Google Shape;373;p22"/>
          <p:cNvPicPr preferRelativeResize="0"/>
          <p:nvPr/>
        </p:nvPicPr>
        <p:blipFill rotWithShape="1">
          <a:blip r:embed="rId4">
            <a:alphaModFix/>
          </a:blip>
          <a:srcRect r="33503"/>
          <a:stretch/>
        </p:blipFill>
        <p:spPr>
          <a:xfrm>
            <a:off x="7867919" y="3488903"/>
            <a:ext cx="2495550" cy="2487613"/>
          </a:xfrm>
          <a:prstGeom prst="rect">
            <a:avLst/>
          </a:prstGeom>
          <a:noFill/>
          <a:ln>
            <a:noFill/>
          </a:ln>
        </p:spPr>
      </p:pic>
      <p:sp>
        <p:nvSpPr>
          <p:cNvPr id="374" name="Google Shape;3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75" name="Google Shape;37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3"/>
          <p:cNvSpPr txBox="1">
            <a:spLocks noGrp="1"/>
          </p:cNvSpPr>
          <p:nvPr>
            <p:ph type="title"/>
          </p:nvPr>
        </p:nvSpPr>
        <p:spPr>
          <a:xfrm>
            <a:off x="356261" y="1"/>
            <a:ext cx="9955528"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Applications: Geographic Information System (GIS) (Contd.)</a:t>
            </a:r>
            <a:endParaRPr b="1"/>
          </a:p>
        </p:txBody>
      </p:sp>
      <p:sp>
        <p:nvSpPr>
          <p:cNvPr id="382" name="Google Shape;382;p23"/>
          <p:cNvSpPr txBox="1">
            <a:spLocks noGrp="1"/>
          </p:cNvSpPr>
          <p:nvPr>
            <p:ph type="body" idx="1"/>
          </p:nvPr>
        </p:nvSpPr>
        <p:spPr>
          <a:xfrm>
            <a:off x="546266" y="1333500"/>
            <a:ext cx="5748174" cy="55245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i="1">
                <a:latin typeface="Cambria"/>
                <a:ea typeface="Cambria"/>
                <a:cs typeface="Cambria"/>
                <a:sym typeface="Cambria"/>
              </a:rPr>
              <a:t>Night-Time Lights of the World</a:t>
            </a:r>
            <a:r>
              <a:rPr lang="en-US">
                <a:latin typeface="Cambria"/>
                <a:ea typeface="Cambria"/>
                <a:cs typeface="Cambria"/>
                <a:sym typeface="Cambria"/>
              </a:rPr>
              <a:t> data set (infra red)</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Global inventory of human settlement</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Not hard to imagine the kind of analysis that might be done using this data</a:t>
            </a:r>
            <a:endParaRPr>
              <a:latin typeface="Cambria"/>
              <a:ea typeface="Cambria"/>
              <a:cs typeface="Cambria"/>
              <a:sym typeface="Cambria"/>
            </a:endParaRPr>
          </a:p>
        </p:txBody>
      </p:sp>
      <p:pic>
        <p:nvPicPr>
          <p:cNvPr id="383" name="Google Shape;383;p23"/>
          <p:cNvPicPr preferRelativeResize="0"/>
          <p:nvPr/>
        </p:nvPicPr>
        <p:blipFill rotWithShape="1">
          <a:blip r:embed="rId3">
            <a:alphaModFix/>
          </a:blip>
          <a:srcRect l="18454"/>
          <a:stretch/>
        </p:blipFill>
        <p:spPr>
          <a:xfrm>
            <a:off x="6499226" y="1397000"/>
            <a:ext cx="3724275" cy="5003800"/>
          </a:xfrm>
          <a:prstGeom prst="rect">
            <a:avLst/>
          </a:prstGeom>
          <a:noFill/>
          <a:ln>
            <a:noFill/>
          </a:ln>
        </p:spPr>
      </p:pic>
      <p:sp>
        <p:nvSpPr>
          <p:cNvPr id="384" name="Google Shape;38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85" name="Google Shape;38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1258785" y="0"/>
            <a:ext cx="9706100"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Applications: Industrial Inspection</a:t>
            </a:r>
            <a:endParaRPr>
              <a:latin typeface="Cambria"/>
              <a:ea typeface="Cambria"/>
              <a:cs typeface="Cambria"/>
              <a:sym typeface="Cambria"/>
            </a:endParaRPr>
          </a:p>
        </p:txBody>
      </p:sp>
      <p:sp>
        <p:nvSpPr>
          <p:cNvPr id="392" name="Google Shape;392;p24"/>
          <p:cNvSpPr txBox="1">
            <a:spLocks noGrp="1"/>
          </p:cNvSpPr>
          <p:nvPr>
            <p:ph type="body" idx="1"/>
          </p:nvPr>
        </p:nvSpPr>
        <p:spPr>
          <a:xfrm>
            <a:off x="1140031" y="1333500"/>
            <a:ext cx="5462383" cy="55245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mbria"/>
                <a:ea typeface="Cambria"/>
                <a:cs typeface="Cambria"/>
                <a:sym typeface="Cambria"/>
              </a:rPr>
              <a:t>Human operators are expensive, slow and unreliable </a:t>
            </a:r>
            <a:endParaRPr/>
          </a:p>
          <a:p>
            <a:pPr marL="228600" lvl="0" indent="-5080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Make machines do the</a:t>
            </a:r>
            <a:br>
              <a:rPr lang="en-US">
                <a:latin typeface="Cambria"/>
                <a:ea typeface="Cambria"/>
                <a:cs typeface="Cambria"/>
                <a:sym typeface="Cambria"/>
              </a:rPr>
            </a:br>
            <a:r>
              <a:rPr lang="en-US">
                <a:latin typeface="Cambria"/>
                <a:ea typeface="Cambria"/>
                <a:cs typeface="Cambria"/>
                <a:sym typeface="Cambria"/>
              </a:rPr>
              <a:t>job instead</a:t>
            </a:r>
            <a:endParaRPr/>
          </a:p>
          <a:p>
            <a:pPr marL="228600" lvl="0" indent="-5080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Industrial vision systems </a:t>
            </a:r>
            <a:br>
              <a:rPr lang="en-US">
                <a:latin typeface="Cambria"/>
                <a:ea typeface="Cambria"/>
                <a:cs typeface="Cambria"/>
                <a:sym typeface="Cambria"/>
              </a:rPr>
            </a:br>
            <a:r>
              <a:rPr lang="en-US">
                <a:latin typeface="Cambria"/>
                <a:ea typeface="Cambria"/>
                <a:cs typeface="Cambria"/>
                <a:sym typeface="Cambria"/>
              </a:rPr>
              <a:t>are used in all kinds of industries</a:t>
            </a:r>
            <a:endParaRPr/>
          </a:p>
          <a:p>
            <a:pPr marL="228600" lvl="0" indent="-5080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Can we trust them?</a:t>
            </a:r>
            <a:endParaRPr>
              <a:latin typeface="Cambria"/>
              <a:ea typeface="Cambria"/>
              <a:cs typeface="Cambria"/>
              <a:sym typeface="Cambria"/>
            </a:endParaRPr>
          </a:p>
        </p:txBody>
      </p:sp>
      <p:pic>
        <p:nvPicPr>
          <p:cNvPr id="393" name="Google Shape;393;p24"/>
          <p:cNvPicPr preferRelativeResize="0"/>
          <p:nvPr/>
        </p:nvPicPr>
        <p:blipFill rotWithShape="1">
          <a:blip r:embed="rId3">
            <a:alphaModFix/>
          </a:blip>
          <a:srcRect l="19542"/>
          <a:stretch/>
        </p:blipFill>
        <p:spPr>
          <a:xfrm>
            <a:off x="7485434" y="1333500"/>
            <a:ext cx="3795712" cy="4994275"/>
          </a:xfrm>
          <a:prstGeom prst="rect">
            <a:avLst/>
          </a:prstGeom>
          <a:noFill/>
          <a:ln>
            <a:noFill/>
          </a:ln>
        </p:spPr>
      </p:pic>
      <p:sp>
        <p:nvSpPr>
          <p:cNvPr id="394" name="Google Shape;39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395" name="Google Shape;3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Applications: PCB Inspection</a:t>
            </a:r>
            <a:endParaRPr>
              <a:latin typeface="Cambria"/>
              <a:ea typeface="Cambria"/>
              <a:cs typeface="Cambria"/>
              <a:sym typeface="Cambria"/>
            </a:endParaRPr>
          </a:p>
        </p:txBody>
      </p:sp>
      <p:sp>
        <p:nvSpPr>
          <p:cNvPr id="402" name="Google Shape;402;p25"/>
          <p:cNvSpPr txBox="1">
            <a:spLocks noGrp="1"/>
          </p:cNvSpPr>
          <p:nvPr>
            <p:ph type="body" idx="1"/>
          </p:nvPr>
        </p:nvSpPr>
        <p:spPr>
          <a:xfrm>
            <a:off x="528638" y="109663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Printed Circuit Board (PCB) inspection</a:t>
            </a:r>
            <a:endParaRPr/>
          </a:p>
          <a:p>
            <a:pPr marL="0" lvl="0" indent="0" algn="l"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Machine inspection is used to determine that all components are present and that all solder joints are acceptable</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Both conventional imaging and x-ray imaging are used</a:t>
            </a:r>
            <a:endParaRPr>
              <a:latin typeface="Cambria"/>
              <a:ea typeface="Cambria"/>
              <a:cs typeface="Cambria"/>
              <a:sym typeface="Cambria"/>
            </a:endParaRPr>
          </a:p>
        </p:txBody>
      </p:sp>
      <p:pic>
        <p:nvPicPr>
          <p:cNvPr id="403" name="Google Shape;403;p25" descr="1"/>
          <p:cNvPicPr preferRelativeResize="0"/>
          <p:nvPr/>
        </p:nvPicPr>
        <p:blipFill rotWithShape="1">
          <a:blip r:embed="rId3">
            <a:alphaModFix/>
          </a:blip>
          <a:srcRect/>
          <a:stretch/>
        </p:blipFill>
        <p:spPr>
          <a:xfrm>
            <a:off x="8480425" y="3824288"/>
            <a:ext cx="1714500" cy="2398712"/>
          </a:xfrm>
          <a:prstGeom prst="rect">
            <a:avLst/>
          </a:prstGeom>
          <a:noFill/>
          <a:ln>
            <a:noFill/>
          </a:ln>
        </p:spPr>
      </p:pic>
      <p:pic>
        <p:nvPicPr>
          <p:cNvPr id="404" name="Google Shape;404;p25" descr="Medalist5DXSeries5klg"/>
          <p:cNvPicPr preferRelativeResize="0"/>
          <p:nvPr/>
        </p:nvPicPr>
        <p:blipFill rotWithShape="1">
          <a:blip r:embed="rId4">
            <a:alphaModFix/>
          </a:blip>
          <a:srcRect/>
          <a:stretch/>
        </p:blipFill>
        <p:spPr>
          <a:xfrm>
            <a:off x="2408239" y="3822701"/>
            <a:ext cx="2517775" cy="2398713"/>
          </a:xfrm>
          <a:prstGeom prst="rect">
            <a:avLst/>
          </a:prstGeom>
          <a:noFill/>
          <a:ln w="9525" cap="flat" cmpd="sng">
            <a:solidFill>
              <a:schemeClr val="dk1"/>
            </a:solidFill>
            <a:prstDash val="solid"/>
            <a:miter lim="800000"/>
            <a:headEnd type="none" w="sm" len="sm"/>
            <a:tailEnd type="none" w="sm" len="sm"/>
          </a:ln>
        </p:spPr>
      </p:pic>
      <p:pic>
        <p:nvPicPr>
          <p:cNvPr id="405" name="Google Shape;405;p25" descr="PCB%20Board%203"/>
          <p:cNvPicPr preferRelativeResize="0"/>
          <p:nvPr/>
        </p:nvPicPr>
        <p:blipFill rotWithShape="1">
          <a:blip r:embed="rId5">
            <a:alphaModFix/>
          </a:blip>
          <a:srcRect/>
          <a:stretch/>
        </p:blipFill>
        <p:spPr>
          <a:xfrm>
            <a:off x="5567363" y="4851401"/>
            <a:ext cx="2311400" cy="1552575"/>
          </a:xfrm>
          <a:prstGeom prst="rect">
            <a:avLst/>
          </a:prstGeom>
          <a:noFill/>
          <a:ln>
            <a:noFill/>
          </a:ln>
        </p:spPr>
      </p:pic>
      <p:pic>
        <p:nvPicPr>
          <p:cNvPr id="406" name="Google Shape;406;p25"/>
          <p:cNvPicPr preferRelativeResize="0"/>
          <p:nvPr/>
        </p:nvPicPr>
        <p:blipFill rotWithShape="1">
          <a:blip r:embed="rId6">
            <a:alphaModFix/>
          </a:blip>
          <a:srcRect/>
          <a:stretch/>
        </p:blipFill>
        <p:spPr>
          <a:xfrm>
            <a:off x="5167313" y="3870325"/>
            <a:ext cx="1238250" cy="928688"/>
          </a:xfrm>
          <a:prstGeom prst="rect">
            <a:avLst/>
          </a:prstGeom>
          <a:noFill/>
          <a:ln>
            <a:noFill/>
          </a:ln>
        </p:spPr>
      </p:pic>
      <p:pic>
        <p:nvPicPr>
          <p:cNvPr id="407" name="Google Shape;407;p25"/>
          <p:cNvPicPr preferRelativeResize="0"/>
          <p:nvPr/>
        </p:nvPicPr>
        <p:blipFill rotWithShape="1">
          <a:blip r:embed="rId7">
            <a:alphaModFix/>
          </a:blip>
          <a:srcRect/>
          <a:stretch/>
        </p:blipFill>
        <p:spPr>
          <a:xfrm>
            <a:off x="6719889" y="3870325"/>
            <a:ext cx="1235075" cy="927100"/>
          </a:xfrm>
          <a:prstGeom prst="rect">
            <a:avLst/>
          </a:prstGeom>
          <a:noFill/>
          <a:ln>
            <a:noFill/>
          </a:ln>
        </p:spPr>
      </p:pic>
      <p:sp>
        <p:nvSpPr>
          <p:cNvPr id="408" name="Google Shape;40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09" name="Google Shape;40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6"/>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Applications: Law Enforcement</a:t>
            </a:r>
            <a:endParaRPr>
              <a:latin typeface="Cambria"/>
              <a:ea typeface="Cambria"/>
              <a:cs typeface="Cambria"/>
              <a:sym typeface="Cambria"/>
            </a:endParaRPr>
          </a:p>
        </p:txBody>
      </p:sp>
      <p:sp>
        <p:nvSpPr>
          <p:cNvPr id="416" name="Google Shape;416;p26"/>
          <p:cNvSpPr txBox="1">
            <a:spLocks noGrp="1"/>
          </p:cNvSpPr>
          <p:nvPr>
            <p:ph type="body" idx="1"/>
          </p:nvPr>
        </p:nvSpPr>
        <p:spPr>
          <a:xfrm>
            <a:off x="534390" y="1333500"/>
            <a:ext cx="6069610" cy="5524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Image processing techniques are used extensively by law enforcers</a:t>
            </a:r>
            <a:endParaRPr/>
          </a:p>
          <a:p>
            <a:pPr marL="0" lvl="0" indent="0" algn="l"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Number plate recognition for speed cameras/automated toll systems</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Fingerprint recognition</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Enhancement of CCTV images</a:t>
            </a:r>
            <a:endParaRPr>
              <a:latin typeface="Cambria"/>
              <a:ea typeface="Cambria"/>
              <a:cs typeface="Cambria"/>
              <a:sym typeface="Cambria"/>
            </a:endParaRPr>
          </a:p>
        </p:txBody>
      </p:sp>
      <p:pic>
        <p:nvPicPr>
          <p:cNvPr id="417" name="Google Shape;417;p26"/>
          <p:cNvPicPr preferRelativeResize="0"/>
          <p:nvPr/>
        </p:nvPicPr>
        <p:blipFill rotWithShape="1">
          <a:blip r:embed="rId3">
            <a:alphaModFix/>
          </a:blip>
          <a:srcRect t="27013" r="19790"/>
          <a:stretch/>
        </p:blipFill>
        <p:spPr>
          <a:xfrm>
            <a:off x="7250113" y="1222376"/>
            <a:ext cx="3200400" cy="2492375"/>
          </a:xfrm>
          <a:prstGeom prst="rect">
            <a:avLst/>
          </a:prstGeom>
          <a:noFill/>
          <a:ln>
            <a:noFill/>
          </a:ln>
        </p:spPr>
      </p:pic>
      <p:pic>
        <p:nvPicPr>
          <p:cNvPr id="418" name="Google Shape;418;p26"/>
          <p:cNvPicPr preferRelativeResize="0"/>
          <p:nvPr/>
        </p:nvPicPr>
        <p:blipFill rotWithShape="1">
          <a:blip r:embed="rId4">
            <a:alphaModFix/>
          </a:blip>
          <a:srcRect r="19370"/>
          <a:stretch/>
        </p:blipFill>
        <p:spPr>
          <a:xfrm>
            <a:off x="7250113" y="3981451"/>
            <a:ext cx="3083106" cy="2818188"/>
          </a:xfrm>
          <a:prstGeom prst="rect">
            <a:avLst/>
          </a:prstGeom>
          <a:noFill/>
          <a:ln>
            <a:noFill/>
          </a:ln>
        </p:spPr>
      </p:pic>
      <p:sp>
        <p:nvSpPr>
          <p:cNvPr id="419" name="Google Shape;41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20" name="Google Shape;42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7"/>
          <p:cNvSpPr txBox="1">
            <a:spLocks noGrp="1"/>
          </p:cNvSpPr>
          <p:nvPr>
            <p:ph type="title"/>
          </p:nvPr>
        </p:nvSpPr>
        <p:spPr>
          <a:xfrm>
            <a:off x="878774" y="1"/>
            <a:ext cx="10414660"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Applications: Human–computer interaction (HCI)</a:t>
            </a:r>
            <a:endParaRPr>
              <a:latin typeface="Cambria"/>
              <a:ea typeface="Cambria"/>
              <a:cs typeface="Cambria"/>
              <a:sym typeface="Cambria"/>
            </a:endParaRPr>
          </a:p>
        </p:txBody>
      </p:sp>
      <p:sp>
        <p:nvSpPr>
          <p:cNvPr id="427" name="Google Shape;427;p27"/>
          <p:cNvSpPr txBox="1">
            <a:spLocks noGrp="1"/>
          </p:cNvSpPr>
          <p:nvPr>
            <p:ph type="body" idx="1"/>
          </p:nvPr>
        </p:nvSpPr>
        <p:spPr>
          <a:xfrm>
            <a:off x="704582" y="1222376"/>
            <a:ext cx="5486400" cy="55245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latin typeface="Cambria"/>
                <a:ea typeface="Cambria"/>
                <a:cs typeface="Cambria"/>
                <a:sym typeface="Cambria"/>
              </a:rPr>
              <a:t>Try to make human computer interfaces more natural</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Face recognition</a:t>
            </a:r>
            <a:endParaRPr/>
          </a:p>
          <a:p>
            <a:pPr marL="685800" lvl="1" indent="-228600" algn="just" rtl="0">
              <a:lnSpc>
                <a:spcPct val="90000"/>
              </a:lnSpc>
              <a:spcBef>
                <a:spcPts val="500"/>
              </a:spcBef>
              <a:spcAft>
                <a:spcPts val="0"/>
              </a:spcAft>
              <a:buClr>
                <a:schemeClr val="dk1"/>
              </a:buClr>
              <a:buSzPts val="2400"/>
              <a:buChar char="•"/>
            </a:pPr>
            <a:r>
              <a:rPr lang="en-US">
                <a:latin typeface="Cambria"/>
                <a:ea typeface="Cambria"/>
                <a:cs typeface="Cambria"/>
                <a:sym typeface="Cambria"/>
              </a:rPr>
              <a:t>Gesture recognition</a:t>
            </a:r>
            <a:endParaRPr/>
          </a:p>
          <a:p>
            <a:pPr marL="685800" lvl="1" indent="-76200" algn="just"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Does anyone remember the user interface from “Minority Report”?</a:t>
            </a:r>
            <a:endParaRPr/>
          </a:p>
          <a:p>
            <a:pPr marL="228600" lvl="0" indent="-5080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228600" lvl="0" indent="-228600" algn="just" rtl="0">
              <a:lnSpc>
                <a:spcPct val="90000"/>
              </a:lnSpc>
              <a:spcBef>
                <a:spcPts val="1000"/>
              </a:spcBef>
              <a:spcAft>
                <a:spcPts val="0"/>
              </a:spcAft>
              <a:buClr>
                <a:schemeClr val="dk1"/>
              </a:buClr>
              <a:buSzPts val="2800"/>
              <a:buChar char="•"/>
            </a:pPr>
            <a:r>
              <a:rPr lang="en-US">
                <a:latin typeface="Cambria"/>
                <a:ea typeface="Cambria"/>
                <a:cs typeface="Cambria"/>
                <a:sym typeface="Cambria"/>
              </a:rPr>
              <a:t>These tasks can be extremely difficult</a:t>
            </a:r>
            <a:endParaRPr>
              <a:latin typeface="Cambria"/>
              <a:ea typeface="Cambria"/>
              <a:cs typeface="Cambria"/>
              <a:sym typeface="Cambria"/>
            </a:endParaRPr>
          </a:p>
        </p:txBody>
      </p:sp>
      <p:pic>
        <p:nvPicPr>
          <p:cNvPr id="428" name="Google Shape;428;p27"/>
          <p:cNvPicPr preferRelativeResize="0"/>
          <p:nvPr/>
        </p:nvPicPr>
        <p:blipFill rotWithShape="1">
          <a:blip r:embed="rId3">
            <a:alphaModFix/>
          </a:blip>
          <a:srcRect/>
          <a:stretch/>
        </p:blipFill>
        <p:spPr>
          <a:xfrm>
            <a:off x="6721392" y="4126201"/>
            <a:ext cx="2286000" cy="2286000"/>
          </a:xfrm>
          <a:prstGeom prst="rect">
            <a:avLst/>
          </a:prstGeom>
          <a:noFill/>
          <a:ln>
            <a:noFill/>
          </a:ln>
        </p:spPr>
      </p:pic>
      <p:pic>
        <p:nvPicPr>
          <p:cNvPr id="429" name="Google Shape;429;p27"/>
          <p:cNvPicPr preferRelativeResize="0"/>
          <p:nvPr/>
        </p:nvPicPr>
        <p:blipFill rotWithShape="1">
          <a:blip r:embed="rId4">
            <a:alphaModFix/>
          </a:blip>
          <a:srcRect/>
          <a:stretch/>
        </p:blipFill>
        <p:spPr>
          <a:xfrm>
            <a:off x="9173369" y="4048125"/>
            <a:ext cx="2286000" cy="2286000"/>
          </a:xfrm>
          <a:prstGeom prst="rect">
            <a:avLst/>
          </a:prstGeom>
          <a:noFill/>
          <a:ln>
            <a:noFill/>
          </a:ln>
        </p:spPr>
      </p:pic>
      <p:pic>
        <p:nvPicPr>
          <p:cNvPr id="430" name="Google Shape;430;p27"/>
          <p:cNvPicPr preferRelativeResize="0"/>
          <p:nvPr/>
        </p:nvPicPr>
        <p:blipFill rotWithShape="1">
          <a:blip r:embed="rId5">
            <a:alphaModFix/>
          </a:blip>
          <a:srcRect/>
          <a:stretch/>
        </p:blipFill>
        <p:spPr>
          <a:xfrm>
            <a:off x="7558623" y="1720995"/>
            <a:ext cx="2286000" cy="2286000"/>
          </a:xfrm>
          <a:prstGeom prst="rect">
            <a:avLst/>
          </a:prstGeom>
          <a:noFill/>
          <a:ln>
            <a:noFill/>
          </a:ln>
        </p:spPr>
      </p:pic>
      <p:sp>
        <p:nvSpPr>
          <p:cNvPr id="431" name="Google Shape;43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32" name="Google Shape;43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8"/>
          <p:cNvSpPr txBox="1">
            <a:spLocks noGrp="1"/>
          </p:cNvSpPr>
          <p:nvPr>
            <p:ph type="title"/>
          </p:nvPr>
        </p:nvSpPr>
        <p:spPr>
          <a:xfrm>
            <a:off x="814450" y="272831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b="1">
                <a:latin typeface="Cambria"/>
                <a:ea typeface="Cambria"/>
                <a:cs typeface="Cambria"/>
                <a:sym typeface="Cambria"/>
              </a:rPr>
              <a:t>Fundamental Steps in Digital Image Processing</a:t>
            </a:r>
            <a:endParaRPr/>
          </a:p>
        </p:txBody>
      </p:sp>
      <p:sp>
        <p:nvSpPr>
          <p:cNvPr id="438" name="Google Shape;43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39" name="Google Shape;43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title"/>
          </p:nvPr>
        </p:nvSpPr>
        <p:spPr>
          <a:xfrm>
            <a:off x="1430102" y="-86567"/>
            <a:ext cx="9264267"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mbria"/>
              <a:buNone/>
            </a:pPr>
            <a:r>
              <a:rPr lang="en-US" sz="3600" b="1">
                <a:latin typeface="Cambria"/>
                <a:ea typeface="Cambria"/>
                <a:cs typeface="Cambria"/>
                <a:sym typeface="Cambria"/>
              </a:rPr>
              <a:t>Fundamental Steps in Digital Image Processing</a:t>
            </a:r>
            <a:endParaRPr sz="3600" b="1"/>
          </a:p>
        </p:txBody>
      </p:sp>
      <p:pic>
        <p:nvPicPr>
          <p:cNvPr id="445" name="Google Shape;445;p29"/>
          <p:cNvPicPr preferRelativeResize="0">
            <a:picLocks noGrp="1"/>
          </p:cNvPicPr>
          <p:nvPr>
            <p:ph type="body" idx="1"/>
          </p:nvPr>
        </p:nvPicPr>
        <p:blipFill rotWithShape="1">
          <a:blip r:embed="rId3">
            <a:alphaModFix/>
          </a:blip>
          <a:srcRect/>
          <a:stretch/>
        </p:blipFill>
        <p:spPr>
          <a:xfrm>
            <a:off x="2022005" y="1087768"/>
            <a:ext cx="8080462" cy="5615995"/>
          </a:xfrm>
          <a:prstGeom prst="rect">
            <a:avLst/>
          </a:prstGeom>
          <a:noFill/>
          <a:ln>
            <a:noFill/>
          </a:ln>
        </p:spPr>
      </p:pic>
      <p:sp>
        <p:nvSpPr>
          <p:cNvPr id="446" name="Google Shape;44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47" name="Google Shape;44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Learning Resources</a:t>
            </a:r>
            <a:endParaRPr>
              <a:latin typeface="Cambria"/>
              <a:ea typeface="Cambria"/>
              <a:cs typeface="Cambria"/>
              <a:sym typeface="Cambria"/>
            </a:endParaRPr>
          </a:p>
        </p:txBody>
      </p:sp>
      <p:sp>
        <p:nvSpPr>
          <p:cNvPr id="106" name="Google Shape;10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514350" lvl="0" indent="-514350" algn="just" rtl="0">
              <a:lnSpc>
                <a:spcPct val="90000"/>
              </a:lnSpc>
              <a:spcBef>
                <a:spcPts val="0"/>
              </a:spcBef>
              <a:spcAft>
                <a:spcPts val="0"/>
              </a:spcAft>
              <a:buClr>
                <a:schemeClr val="dk1"/>
              </a:buClr>
              <a:buSzPct val="100000"/>
              <a:buAutoNum type="arabicPeriod"/>
            </a:pPr>
            <a:r>
              <a:rPr lang="en-US" i="1">
                <a:latin typeface="Cambria"/>
                <a:ea typeface="Cambria"/>
                <a:cs typeface="Cambria"/>
                <a:sym typeface="Cambria"/>
              </a:rPr>
              <a:t>Rafael C Gonzalez, Richard E Woods, “Digital Image Processing”- 3rd Edition, Pearson Education 2008.</a:t>
            </a:r>
            <a:endParaRPr/>
          </a:p>
          <a:p>
            <a:pPr marL="514350" lvl="0" indent="-349885" algn="just" rtl="0">
              <a:lnSpc>
                <a:spcPct val="90000"/>
              </a:lnSpc>
              <a:spcBef>
                <a:spcPts val="1000"/>
              </a:spcBef>
              <a:spcAft>
                <a:spcPts val="0"/>
              </a:spcAft>
              <a:buClr>
                <a:schemeClr val="dk1"/>
              </a:buClr>
              <a:buSzPct val="100000"/>
              <a:buNone/>
            </a:pPr>
            <a:endParaRPr i="1">
              <a:latin typeface="Cambria"/>
              <a:ea typeface="Cambria"/>
              <a:cs typeface="Cambria"/>
              <a:sym typeface="Cambria"/>
            </a:endParaRPr>
          </a:p>
          <a:p>
            <a:pPr marL="0" lvl="0" indent="0" algn="just" rtl="0">
              <a:lnSpc>
                <a:spcPct val="90000"/>
              </a:lnSpc>
              <a:spcBef>
                <a:spcPts val="1000"/>
              </a:spcBef>
              <a:spcAft>
                <a:spcPts val="0"/>
              </a:spcAft>
              <a:buClr>
                <a:schemeClr val="dk1"/>
              </a:buClr>
              <a:buSzPct val="100000"/>
              <a:buNone/>
            </a:pPr>
            <a:r>
              <a:rPr lang="en-US" i="1">
                <a:latin typeface="Cambria"/>
                <a:ea typeface="Cambria"/>
                <a:cs typeface="Cambria"/>
                <a:sym typeface="Cambria"/>
              </a:rPr>
              <a:t>2. Yao wang, JoemOstarmann and Ya – quin Zhang, ”Video processing and communication “,1st edition , PH Int.</a:t>
            </a:r>
            <a:endParaRPr/>
          </a:p>
          <a:p>
            <a:pPr marL="0" lvl="0" indent="0" algn="just" rtl="0">
              <a:lnSpc>
                <a:spcPct val="90000"/>
              </a:lnSpc>
              <a:spcBef>
                <a:spcPts val="1000"/>
              </a:spcBef>
              <a:spcAft>
                <a:spcPts val="0"/>
              </a:spcAft>
              <a:buClr>
                <a:schemeClr val="dk1"/>
              </a:buClr>
              <a:buSzPct val="100000"/>
              <a:buNone/>
            </a:pPr>
            <a:endParaRPr i="1">
              <a:latin typeface="Cambria"/>
              <a:ea typeface="Cambria"/>
              <a:cs typeface="Cambria"/>
              <a:sym typeface="Cambria"/>
            </a:endParaRPr>
          </a:p>
          <a:p>
            <a:pPr marL="0" lvl="0" indent="0" algn="just" rtl="0">
              <a:lnSpc>
                <a:spcPct val="90000"/>
              </a:lnSpc>
              <a:spcBef>
                <a:spcPts val="1000"/>
              </a:spcBef>
              <a:spcAft>
                <a:spcPts val="0"/>
              </a:spcAft>
              <a:buClr>
                <a:schemeClr val="dk1"/>
              </a:buClr>
              <a:buSzPct val="100000"/>
              <a:buNone/>
            </a:pPr>
            <a:r>
              <a:rPr lang="en-US" i="1">
                <a:latin typeface="Cambria"/>
                <a:ea typeface="Cambria"/>
                <a:cs typeface="Cambria"/>
                <a:sym typeface="Cambria"/>
              </a:rPr>
              <a:t>3. M. Tekalp ,”Digital video Processing”, Prentice Hall International</a:t>
            </a:r>
            <a:endParaRPr/>
          </a:p>
          <a:p>
            <a:pPr marL="0" lvl="0" indent="0" algn="just" rtl="0">
              <a:lnSpc>
                <a:spcPct val="90000"/>
              </a:lnSpc>
              <a:spcBef>
                <a:spcPts val="1000"/>
              </a:spcBef>
              <a:spcAft>
                <a:spcPts val="0"/>
              </a:spcAft>
              <a:buClr>
                <a:schemeClr val="dk1"/>
              </a:buClr>
              <a:buSzPct val="100000"/>
              <a:buNone/>
            </a:pPr>
            <a:endParaRPr i="1">
              <a:latin typeface="Cambria"/>
              <a:ea typeface="Cambria"/>
              <a:cs typeface="Cambria"/>
              <a:sym typeface="Cambria"/>
            </a:endParaRPr>
          </a:p>
          <a:p>
            <a:pPr marL="0" lvl="0" indent="0" algn="just" rtl="0">
              <a:lnSpc>
                <a:spcPct val="90000"/>
              </a:lnSpc>
              <a:spcBef>
                <a:spcPts val="1000"/>
              </a:spcBef>
              <a:spcAft>
                <a:spcPts val="0"/>
              </a:spcAft>
              <a:buClr>
                <a:schemeClr val="dk1"/>
              </a:buClr>
              <a:buSzPct val="100000"/>
              <a:buNone/>
            </a:pPr>
            <a:r>
              <a:rPr lang="en-US" i="1">
                <a:latin typeface="Cambria"/>
                <a:ea typeface="Cambria"/>
                <a:cs typeface="Cambria"/>
                <a:sym typeface="Cambria"/>
              </a:rPr>
              <a:t>4. A.K. Jain, “Fundamentals of Digital Image Processing”. Pearson education</a:t>
            </a:r>
            <a:endParaRPr/>
          </a:p>
          <a:p>
            <a:pPr marL="0" lvl="0" indent="0" algn="just" rtl="0">
              <a:lnSpc>
                <a:spcPct val="90000"/>
              </a:lnSpc>
              <a:spcBef>
                <a:spcPts val="1000"/>
              </a:spcBef>
              <a:spcAft>
                <a:spcPts val="0"/>
              </a:spcAft>
              <a:buClr>
                <a:schemeClr val="dk1"/>
              </a:buClr>
              <a:buSzPct val="100000"/>
              <a:buNone/>
            </a:pPr>
            <a:endParaRPr i="1">
              <a:latin typeface="Cambria"/>
              <a:ea typeface="Cambria"/>
              <a:cs typeface="Cambria"/>
              <a:sym typeface="Cambria"/>
            </a:endParaRPr>
          </a:p>
          <a:p>
            <a:pPr marL="0" lvl="0" indent="0" algn="just" rtl="0">
              <a:lnSpc>
                <a:spcPct val="90000"/>
              </a:lnSpc>
              <a:spcBef>
                <a:spcPts val="1000"/>
              </a:spcBef>
              <a:spcAft>
                <a:spcPts val="0"/>
              </a:spcAft>
              <a:buClr>
                <a:schemeClr val="dk1"/>
              </a:buClr>
              <a:buSzPct val="100000"/>
              <a:buNone/>
            </a:pPr>
            <a:r>
              <a:rPr lang="en-US" i="1">
                <a:latin typeface="Cambria"/>
                <a:ea typeface="Cambria"/>
                <a:cs typeface="Cambria"/>
                <a:sym typeface="Cambria"/>
              </a:rPr>
              <a:t>5.William K Pratt, “Digital Image Processing”, John Willey (2001).</a:t>
            </a:r>
            <a:endParaRPr>
              <a:latin typeface="Cambria"/>
              <a:ea typeface="Cambria"/>
              <a:cs typeface="Cambria"/>
              <a:sym typeface="Cambria"/>
            </a:endParaRPr>
          </a:p>
        </p:txBody>
      </p:sp>
      <p:sp>
        <p:nvSpPr>
          <p:cNvPr id="107" name="Google Shape;10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08" name="Google Shape;10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1169591" y="37306"/>
            <a:ext cx="9153214"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000">
                <a:latin typeface="Cambria"/>
                <a:ea typeface="Cambria"/>
                <a:cs typeface="Cambria"/>
                <a:sym typeface="Cambria"/>
              </a:rPr>
              <a:t>Fundamental Steps in Digital Image Processing (Contd.)</a:t>
            </a:r>
            <a:br>
              <a:rPr lang="en-US" sz="3000">
                <a:latin typeface="Cambria"/>
                <a:ea typeface="Cambria"/>
                <a:cs typeface="Cambria"/>
                <a:sym typeface="Cambria"/>
              </a:rPr>
            </a:br>
            <a:r>
              <a:rPr lang="en-US" sz="3000">
                <a:latin typeface="Cambria"/>
                <a:ea typeface="Cambria"/>
                <a:cs typeface="Cambria"/>
                <a:sym typeface="Cambria"/>
              </a:rPr>
              <a:t>Image Aquisition</a:t>
            </a:r>
            <a:endParaRPr sz="3000">
              <a:latin typeface="Cambria"/>
              <a:ea typeface="Cambria"/>
              <a:cs typeface="Cambria"/>
              <a:sym typeface="Cambria"/>
            </a:endParaRPr>
          </a:p>
        </p:txBody>
      </p:sp>
      <p:sp>
        <p:nvSpPr>
          <p:cNvPr id="454" name="Google Shape;454;p30"/>
          <p:cNvSpPr/>
          <p:nvPr/>
        </p:nvSpPr>
        <p:spPr>
          <a:xfrm>
            <a:off x="3868033" y="401637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455" name="Google Shape;455;p30"/>
          <p:cNvSpPr/>
          <p:nvPr/>
        </p:nvSpPr>
        <p:spPr>
          <a:xfrm>
            <a:off x="5849233"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456" name="Google Shape;456;p30"/>
          <p:cNvSpPr/>
          <p:nvPr/>
        </p:nvSpPr>
        <p:spPr>
          <a:xfrm>
            <a:off x="8227308"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457" name="Google Shape;457;p30"/>
          <p:cNvSpPr/>
          <p:nvPr/>
        </p:nvSpPr>
        <p:spPr>
          <a:xfrm>
            <a:off x="10194220"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458" name="Google Shape;458;p30"/>
          <p:cNvSpPr/>
          <p:nvPr/>
        </p:nvSpPr>
        <p:spPr>
          <a:xfrm>
            <a:off x="10194220"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459" name="Google Shape;459;p30"/>
          <p:cNvSpPr/>
          <p:nvPr/>
        </p:nvSpPr>
        <p:spPr>
          <a:xfrm>
            <a:off x="3868033"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460" name="Google Shape;460;p30"/>
          <p:cNvSpPr/>
          <p:nvPr/>
        </p:nvSpPr>
        <p:spPr>
          <a:xfrm>
            <a:off x="10194220"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461" name="Google Shape;461;p30"/>
          <p:cNvSpPr txBox="1"/>
          <p:nvPr/>
        </p:nvSpPr>
        <p:spPr>
          <a:xfrm>
            <a:off x="3772783"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462" name="Google Shape;462;p30"/>
          <p:cNvCxnSpPr>
            <a:stCxn id="461" idx="0"/>
            <a:endCxn id="454" idx="2"/>
          </p:cNvCxnSpPr>
          <p:nvPr/>
        </p:nvCxnSpPr>
        <p:spPr>
          <a:xfrm rot="10800000">
            <a:off x="4715758"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463" name="Google Shape;463;p30"/>
          <p:cNvCxnSpPr>
            <a:stCxn id="454" idx="0"/>
            <a:endCxn id="459" idx="2"/>
          </p:cNvCxnSpPr>
          <p:nvPr/>
        </p:nvCxnSpPr>
        <p:spPr>
          <a:xfrm rot="10800000">
            <a:off x="4715758"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64" name="Google Shape;464;p30"/>
          <p:cNvCxnSpPr>
            <a:stCxn id="460" idx="2"/>
            <a:endCxn id="458" idx="0"/>
          </p:cNvCxnSpPr>
          <p:nvPr/>
        </p:nvCxnSpPr>
        <p:spPr>
          <a:xfrm>
            <a:off x="11041945"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65" name="Google Shape;465;p30"/>
          <p:cNvCxnSpPr>
            <a:stCxn id="457" idx="2"/>
            <a:endCxn id="460" idx="0"/>
          </p:cNvCxnSpPr>
          <p:nvPr/>
        </p:nvCxnSpPr>
        <p:spPr>
          <a:xfrm>
            <a:off x="11041945"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66" name="Google Shape;466;p30"/>
          <p:cNvCxnSpPr>
            <a:stCxn id="456" idx="3"/>
            <a:endCxn id="457" idx="0"/>
          </p:cNvCxnSpPr>
          <p:nvPr/>
        </p:nvCxnSpPr>
        <p:spPr>
          <a:xfrm>
            <a:off x="9922758"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467" name="Google Shape;467;p30"/>
          <p:cNvCxnSpPr>
            <a:stCxn id="455" idx="3"/>
            <a:endCxn id="456" idx="1"/>
          </p:cNvCxnSpPr>
          <p:nvPr/>
        </p:nvCxnSpPr>
        <p:spPr>
          <a:xfrm>
            <a:off x="7544683"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468" name="Google Shape;468;p30"/>
          <p:cNvCxnSpPr>
            <a:stCxn id="459" idx="0"/>
          </p:cNvCxnSpPr>
          <p:nvPr/>
        </p:nvCxnSpPr>
        <p:spPr>
          <a:xfrm rot="-5400000">
            <a:off x="4884058" y="1927326"/>
            <a:ext cx="796800" cy="1133400"/>
          </a:xfrm>
          <a:prstGeom prst="bentConnector2">
            <a:avLst/>
          </a:prstGeom>
          <a:noFill/>
          <a:ln w="12700" cap="flat" cmpd="sng">
            <a:solidFill>
              <a:schemeClr val="dk1"/>
            </a:solidFill>
            <a:prstDash val="solid"/>
            <a:miter lim="800000"/>
            <a:headEnd type="none" w="med" len="med"/>
            <a:tailEnd type="triangle" w="med" len="med"/>
          </a:ln>
        </p:spPr>
      </p:cxnSp>
      <p:pic>
        <p:nvPicPr>
          <p:cNvPr id="469" name="Google Shape;469;p30"/>
          <p:cNvPicPr preferRelativeResize="0"/>
          <p:nvPr/>
        </p:nvPicPr>
        <p:blipFill rotWithShape="1">
          <a:blip r:embed="rId3">
            <a:alphaModFix/>
          </a:blip>
          <a:srcRect b="19398"/>
          <a:stretch/>
        </p:blipFill>
        <p:spPr>
          <a:xfrm>
            <a:off x="5869871" y="2894013"/>
            <a:ext cx="4043363" cy="2271712"/>
          </a:xfrm>
          <a:prstGeom prst="rect">
            <a:avLst/>
          </a:prstGeom>
          <a:noFill/>
          <a:ln>
            <a:noFill/>
          </a:ln>
        </p:spPr>
      </p:pic>
      <p:sp>
        <p:nvSpPr>
          <p:cNvPr id="470" name="Google Shape;470;p30"/>
          <p:cNvSpPr/>
          <p:nvPr/>
        </p:nvSpPr>
        <p:spPr>
          <a:xfrm>
            <a:off x="5882570" y="5614988"/>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471" name="Google Shape;471;p30"/>
          <p:cNvSpPr/>
          <p:nvPr/>
        </p:nvSpPr>
        <p:spPr>
          <a:xfrm>
            <a:off x="8125708" y="5614988"/>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sp>
        <p:nvSpPr>
          <p:cNvPr id="472" name="Google Shape;472;p30"/>
          <p:cNvSpPr/>
          <p:nvPr/>
        </p:nvSpPr>
        <p:spPr>
          <a:xfrm>
            <a:off x="94546" y="1379909"/>
            <a:ext cx="3678237" cy="286232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Image Acquisition: The first step is to acquire a digital image using a digital camera, scanner, or any other image capture device. </a:t>
            </a:r>
            <a:endParaRPr sz="1800" b="0" i="0" u="none" strike="noStrike" cap="none">
              <a:solidFill>
                <a:srgbClr val="37415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rgbClr val="374151"/>
              </a:solidFill>
              <a:latin typeface="Cambria"/>
              <a:ea typeface="Cambria"/>
              <a:cs typeface="Cambria"/>
              <a:sym typeface="Cambria"/>
            </a:endParaRPr>
          </a:p>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The image can be obtained from various sources such as photographs, videos, or medical imaging devices.</a:t>
            </a:r>
            <a:endParaRPr sz="1800" b="0" i="0" u="none" strike="noStrike" cap="none">
              <a:solidFill>
                <a:schemeClr val="dk1"/>
              </a:solidFill>
              <a:latin typeface="Cambria"/>
              <a:ea typeface="Cambria"/>
              <a:cs typeface="Cambria"/>
              <a:sym typeface="Cambria"/>
            </a:endParaRPr>
          </a:p>
        </p:txBody>
      </p:sp>
      <p:sp>
        <p:nvSpPr>
          <p:cNvPr id="473" name="Google Shape;47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474" name="Google Shape;47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1"/>
          <p:cNvSpPr txBox="1">
            <a:spLocks noGrp="1"/>
          </p:cNvSpPr>
          <p:nvPr>
            <p:ph type="title"/>
          </p:nvPr>
        </p:nvSpPr>
        <p:spPr>
          <a:xfrm>
            <a:off x="1169591" y="37306"/>
            <a:ext cx="8503219"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000">
                <a:latin typeface="Cambria"/>
                <a:ea typeface="Cambria"/>
                <a:cs typeface="Cambria"/>
                <a:sym typeface="Cambria"/>
              </a:rPr>
              <a:t>Fundamental Steps in Digital Image Processing (Contd.)</a:t>
            </a:r>
            <a:br>
              <a:rPr lang="en-US" sz="3000">
                <a:latin typeface="Cambria"/>
                <a:ea typeface="Cambria"/>
                <a:cs typeface="Cambria"/>
                <a:sym typeface="Cambria"/>
              </a:rPr>
            </a:br>
            <a:r>
              <a:rPr lang="en-US" sz="3000">
                <a:latin typeface="Cambria"/>
                <a:ea typeface="Cambria"/>
                <a:cs typeface="Cambria"/>
                <a:sym typeface="Cambria"/>
              </a:rPr>
              <a:t>Image Enhancement</a:t>
            </a:r>
            <a:endParaRPr sz="3000">
              <a:latin typeface="Cambria"/>
              <a:ea typeface="Cambria"/>
              <a:cs typeface="Cambria"/>
              <a:sym typeface="Cambria"/>
            </a:endParaRPr>
          </a:p>
        </p:txBody>
      </p:sp>
      <p:sp>
        <p:nvSpPr>
          <p:cNvPr id="481" name="Google Shape;481;p31"/>
          <p:cNvSpPr/>
          <p:nvPr/>
        </p:nvSpPr>
        <p:spPr>
          <a:xfrm>
            <a:off x="94546" y="1379909"/>
            <a:ext cx="3678237" cy="424731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Image Enhancement: Image enhancement techniques aim to improve the visual quality of the image or highlight specific features of interest. </a:t>
            </a:r>
            <a:endParaRPr sz="1800" b="0" i="0" u="none" strike="noStrike" cap="none">
              <a:solidFill>
                <a:srgbClr val="37415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rgbClr val="374151"/>
              </a:solidFill>
              <a:latin typeface="Cambria"/>
              <a:ea typeface="Cambria"/>
              <a:cs typeface="Cambria"/>
              <a:sym typeface="Cambria"/>
            </a:endParaRPr>
          </a:p>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Common enhancement techniques include filtering operations like sharpening, blurring, and noise reduction.</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rgbClr val="374151"/>
              </a:solidFill>
              <a:latin typeface="Cambria"/>
              <a:ea typeface="Cambria"/>
              <a:cs typeface="Cambria"/>
              <a:sym typeface="Cambria"/>
            </a:endParaRPr>
          </a:p>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Other methods like contrast stretching, histogram modification, and spatial domain operations can also be applied.</a:t>
            </a:r>
            <a:endParaRPr sz="1800" b="0" i="0" u="none" strike="noStrike" cap="none">
              <a:solidFill>
                <a:schemeClr val="dk1"/>
              </a:solidFill>
              <a:latin typeface="Cambria"/>
              <a:ea typeface="Cambria"/>
              <a:cs typeface="Cambria"/>
              <a:sym typeface="Cambria"/>
            </a:endParaRPr>
          </a:p>
        </p:txBody>
      </p:sp>
      <p:sp>
        <p:nvSpPr>
          <p:cNvPr id="482" name="Google Shape;482;p31"/>
          <p:cNvSpPr/>
          <p:nvPr/>
        </p:nvSpPr>
        <p:spPr>
          <a:xfrm>
            <a:off x="7891030" y="3347132"/>
            <a:ext cx="400050" cy="414337"/>
          </a:xfrm>
          <a:prstGeom prst="rightArrow">
            <a:avLst>
              <a:gd name="adj1" fmla="val 50000"/>
              <a:gd name="adj2" fmla="val 25000"/>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83" name="Google Shape;483;p31"/>
          <p:cNvSpPr/>
          <p:nvPr/>
        </p:nvSpPr>
        <p:spPr>
          <a:xfrm>
            <a:off x="4069918" y="375511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484" name="Google Shape;484;p31"/>
          <p:cNvSpPr/>
          <p:nvPr/>
        </p:nvSpPr>
        <p:spPr>
          <a:xfrm>
            <a:off x="6051118" y="141831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485" name="Google Shape;485;p31"/>
          <p:cNvSpPr/>
          <p:nvPr/>
        </p:nvSpPr>
        <p:spPr>
          <a:xfrm>
            <a:off x="8429193" y="141831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486" name="Google Shape;486;p31"/>
          <p:cNvSpPr/>
          <p:nvPr/>
        </p:nvSpPr>
        <p:spPr>
          <a:xfrm>
            <a:off x="10396105" y="263116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487" name="Google Shape;487;p31"/>
          <p:cNvSpPr/>
          <p:nvPr/>
        </p:nvSpPr>
        <p:spPr>
          <a:xfrm>
            <a:off x="10396105" y="487906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488" name="Google Shape;488;p31"/>
          <p:cNvSpPr/>
          <p:nvPr/>
        </p:nvSpPr>
        <p:spPr>
          <a:xfrm>
            <a:off x="4069918" y="2631169"/>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489" name="Google Shape;489;p31"/>
          <p:cNvSpPr/>
          <p:nvPr/>
        </p:nvSpPr>
        <p:spPr>
          <a:xfrm>
            <a:off x="10396105" y="3755119"/>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490" name="Google Shape;490;p31"/>
          <p:cNvSpPr txBox="1"/>
          <p:nvPr/>
        </p:nvSpPr>
        <p:spPr>
          <a:xfrm>
            <a:off x="3974668" y="5110844"/>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491" name="Google Shape;491;p31"/>
          <p:cNvCxnSpPr>
            <a:stCxn id="490" idx="0"/>
            <a:endCxn id="483" idx="2"/>
          </p:cNvCxnSpPr>
          <p:nvPr/>
        </p:nvCxnSpPr>
        <p:spPr>
          <a:xfrm rot="10800000">
            <a:off x="4917643" y="4585244"/>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492" name="Google Shape;492;p31"/>
          <p:cNvCxnSpPr>
            <a:stCxn id="483" idx="0"/>
            <a:endCxn id="488" idx="2"/>
          </p:cNvCxnSpPr>
          <p:nvPr/>
        </p:nvCxnSpPr>
        <p:spPr>
          <a:xfrm rot="10800000">
            <a:off x="4917643" y="346141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93" name="Google Shape;493;p31"/>
          <p:cNvCxnSpPr>
            <a:stCxn id="489" idx="2"/>
            <a:endCxn id="487" idx="0"/>
          </p:cNvCxnSpPr>
          <p:nvPr/>
        </p:nvCxnSpPr>
        <p:spPr>
          <a:xfrm>
            <a:off x="11243830" y="4585382"/>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94" name="Google Shape;494;p31"/>
          <p:cNvCxnSpPr>
            <a:stCxn id="486" idx="2"/>
            <a:endCxn id="489" idx="0"/>
          </p:cNvCxnSpPr>
          <p:nvPr/>
        </p:nvCxnSpPr>
        <p:spPr>
          <a:xfrm>
            <a:off x="11243830" y="3461432"/>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495" name="Google Shape;495;p31"/>
          <p:cNvCxnSpPr>
            <a:stCxn id="485" idx="3"/>
            <a:endCxn id="486" idx="0"/>
          </p:cNvCxnSpPr>
          <p:nvPr/>
        </p:nvCxnSpPr>
        <p:spPr>
          <a:xfrm>
            <a:off x="10124643" y="1833451"/>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496" name="Google Shape;496;p31"/>
          <p:cNvCxnSpPr>
            <a:stCxn id="484" idx="3"/>
            <a:endCxn id="485" idx="1"/>
          </p:cNvCxnSpPr>
          <p:nvPr/>
        </p:nvCxnSpPr>
        <p:spPr>
          <a:xfrm>
            <a:off x="7746568" y="1833451"/>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497" name="Google Shape;497;p31"/>
          <p:cNvCxnSpPr>
            <a:stCxn id="488" idx="0"/>
            <a:endCxn id="484" idx="1"/>
          </p:cNvCxnSpPr>
          <p:nvPr/>
        </p:nvCxnSpPr>
        <p:spPr>
          <a:xfrm rot="-5400000">
            <a:off x="5085493" y="1665619"/>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498" name="Google Shape;498;p31"/>
          <p:cNvSpPr/>
          <p:nvPr/>
        </p:nvSpPr>
        <p:spPr>
          <a:xfrm>
            <a:off x="6084455" y="5317219"/>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499" name="Google Shape;499;p31"/>
          <p:cNvSpPr/>
          <p:nvPr/>
        </p:nvSpPr>
        <p:spPr>
          <a:xfrm>
            <a:off x="8327593" y="5317219"/>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500" name="Google Shape;500;p31"/>
          <p:cNvPicPr preferRelativeResize="0"/>
          <p:nvPr/>
        </p:nvPicPr>
        <p:blipFill rotWithShape="1">
          <a:blip r:embed="rId3">
            <a:alphaModFix/>
          </a:blip>
          <a:srcRect l="40881" t="1314" r="19798" b="50453"/>
          <a:stretch/>
        </p:blipFill>
        <p:spPr>
          <a:xfrm>
            <a:off x="5916180" y="2599419"/>
            <a:ext cx="2001838" cy="1978025"/>
          </a:xfrm>
          <a:prstGeom prst="rect">
            <a:avLst/>
          </a:prstGeom>
          <a:noFill/>
          <a:ln w="9525" cap="flat" cmpd="sng">
            <a:solidFill>
              <a:schemeClr val="dk1"/>
            </a:solidFill>
            <a:prstDash val="solid"/>
            <a:miter lim="800000"/>
            <a:headEnd type="none" w="sm" len="sm"/>
            <a:tailEnd type="none" w="sm" len="sm"/>
          </a:ln>
        </p:spPr>
      </p:pic>
      <p:pic>
        <p:nvPicPr>
          <p:cNvPr id="501" name="Google Shape;501;p31"/>
          <p:cNvPicPr preferRelativeResize="0"/>
          <p:nvPr/>
        </p:nvPicPr>
        <p:blipFill rotWithShape="1">
          <a:blip r:embed="rId3">
            <a:alphaModFix/>
          </a:blip>
          <a:srcRect l="1334" t="50766" r="59975"/>
          <a:stretch/>
        </p:blipFill>
        <p:spPr>
          <a:xfrm>
            <a:off x="8287905" y="2627994"/>
            <a:ext cx="1968500" cy="2017713"/>
          </a:xfrm>
          <a:prstGeom prst="rect">
            <a:avLst/>
          </a:prstGeom>
          <a:noFill/>
          <a:ln w="9525" cap="flat" cmpd="sng">
            <a:solidFill>
              <a:schemeClr val="dk1"/>
            </a:solidFill>
            <a:prstDash val="solid"/>
            <a:miter lim="800000"/>
            <a:headEnd type="none" w="sm" len="sm"/>
            <a:tailEnd type="none" w="sm" len="sm"/>
          </a:ln>
        </p:spPr>
      </p:pic>
      <p:sp>
        <p:nvSpPr>
          <p:cNvPr id="502" name="Google Shape;50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503" name="Google Shape;50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2"/>
          <p:cNvSpPr txBox="1">
            <a:spLocks noGrp="1"/>
          </p:cNvSpPr>
          <p:nvPr>
            <p:ph type="title"/>
          </p:nvPr>
        </p:nvSpPr>
        <p:spPr>
          <a:xfrm>
            <a:off x="838201" y="1"/>
            <a:ext cx="9403522"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Image Restoration</a:t>
            </a:r>
            <a:endParaRPr sz="3600"/>
          </a:p>
        </p:txBody>
      </p:sp>
      <p:sp>
        <p:nvSpPr>
          <p:cNvPr id="510" name="Google Shape;510;p32"/>
          <p:cNvSpPr/>
          <p:nvPr/>
        </p:nvSpPr>
        <p:spPr>
          <a:xfrm>
            <a:off x="3915536"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511" name="Google Shape;511;p32"/>
          <p:cNvSpPr/>
          <p:nvPr/>
        </p:nvSpPr>
        <p:spPr>
          <a:xfrm>
            <a:off x="5896736" y="167957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512" name="Google Shape;512;p32"/>
          <p:cNvSpPr/>
          <p:nvPr/>
        </p:nvSpPr>
        <p:spPr>
          <a:xfrm>
            <a:off x="8274811"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513" name="Google Shape;513;p32"/>
          <p:cNvSpPr/>
          <p:nvPr/>
        </p:nvSpPr>
        <p:spPr>
          <a:xfrm>
            <a:off x="10241723"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514" name="Google Shape;514;p32"/>
          <p:cNvSpPr/>
          <p:nvPr/>
        </p:nvSpPr>
        <p:spPr>
          <a:xfrm>
            <a:off x="10241723"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515" name="Google Shape;515;p32"/>
          <p:cNvSpPr/>
          <p:nvPr/>
        </p:nvSpPr>
        <p:spPr>
          <a:xfrm>
            <a:off x="3915536"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516" name="Google Shape;516;p32"/>
          <p:cNvSpPr/>
          <p:nvPr/>
        </p:nvSpPr>
        <p:spPr>
          <a:xfrm>
            <a:off x="10241723"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517" name="Google Shape;517;p32"/>
          <p:cNvSpPr txBox="1"/>
          <p:nvPr/>
        </p:nvSpPr>
        <p:spPr>
          <a:xfrm>
            <a:off x="3820286"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518" name="Google Shape;518;p32"/>
          <p:cNvCxnSpPr>
            <a:stCxn id="517" idx="0"/>
            <a:endCxn id="510" idx="2"/>
          </p:cNvCxnSpPr>
          <p:nvPr/>
        </p:nvCxnSpPr>
        <p:spPr>
          <a:xfrm rot="10800000">
            <a:off x="4763261"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519" name="Google Shape;519;p32"/>
          <p:cNvCxnSpPr>
            <a:stCxn id="510" idx="0"/>
            <a:endCxn id="515" idx="2"/>
          </p:cNvCxnSpPr>
          <p:nvPr/>
        </p:nvCxnSpPr>
        <p:spPr>
          <a:xfrm rot="10800000">
            <a:off x="4763261"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20" name="Google Shape;520;p32"/>
          <p:cNvCxnSpPr>
            <a:stCxn id="516" idx="2"/>
            <a:endCxn id="514" idx="0"/>
          </p:cNvCxnSpPr>
          <p:nvPr/>
        </p:nvCxnSpPr>
        <p:spPr>
          <a:xfrm>
            <a:off x="11089448"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21" name="Google Shape;521;p32"/>
          <p:cNvCxnSpPr>
            <a:stCxn id="513" idx="2"/>
            <a:endCxn id="516" idx="0"/>
          </p:cNvCxnSpPr>
          <p:nvPr/>
        </p:nvCxnSpPr>
        <p:spPr>
          <a:xfrm>
            <a:off x="11089448"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22" name="Google Shape;522;p32"/>
          <p:cNvCxnSpPr>
            <a:stCxn id="512" idx="3"/>
            <a:endCxn id="513" idx="0"/>
          </p:cNvCxnSpPr>
          <p:nvPr/>
        </p:nvCxnSpPr>
        <p:spPr>
          <a:xfrm>
            <a:off x="9970261"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523" name="Google Shape;523;p32"/>
          <p:cNvCxnSpPr>
            <a:stCxn id="511" idx="3"/>
            <a:endCxn id="512" idx="1"/>
          </p:cNvCxnSpPr>
          <p:nvPr/>
        </p:nvCxnSpPr>
        <p:spPr>
          <a:xfrm>
            <a:off x="7592186"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524" name="Google Shape;524;p32"/>
          <p:cNvCxnSpPr>
            <a:stCxn id="515" idx="0"/>
            <a:endCxn id="511" idx="1"/>
          </p:cNvCxnSpPr>
          <p:nvPr/>
        </p:nvCxnSpPr>
        <p:spPr>
          <a:xfrm rot="-5400000">
            <a:off x="4931111"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525" name="Google Shape;525;p32"/>
          <p:cNvSpPr/>
          <p:nvPr/>
        </p:nvSpPr>
        <p:spPr>
          <a:xfrm>
            <a:off x="5930073" y="5614988"/>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526" name="Google Shape;526;p32"/>
          <p:cNvSpPr/>
          <p:nvPr/>
        </p:nvSpPr>
        <p:spPr>
          <a:xfrm>
            <a:off x="8173211" y="5614988"/>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527" name="Google Shape;527;p32"/>
          <p:cNvPicPr preferRelativeResize="0"/>
          <p:nvPr/>
        </p:nvPicPr>
        <p:blipFill rotWithShape="1">
          <a:blip r:embed="rId3">
            <a:alphaModFix/>
          </a:blip>
          <a:srcRect l="39732" t="50376" r="21088"/>
          <a:stretch/>
        </p:blipFill>
        <p:spPr>
          <a:xfrm>
            <a:off x="7828724" y="3813176"/>
            <a:ext cx="2138363" cy="1630363"/>
          </a:xfrm>
          <a:prstGeom prst="rect">
            <a:avLst/>
          </a:prstGeom>
          <a:noFill/>
          <a:ln w="9525" cap="flat" cmpd="sng">
            <a:solidFill>
              <a:schemeClr val="dk1"/>
            </a:solidFill>
            <a:prstDash val="solid"/>
            <a:miter lim="800000"/>
            <a:headEnd type="none" w="sm" len="sm"/>
            <a:tailEnd type="none" w="sm" len="sm"/>
          </a:ln>
        </p:spPr>
      </p:pic>
      <p:pic>
        <p:nvPicPr>
          <p:cNvPr id="528" name="Google Shape;528;p32"/>
          <p:cNvPicPr preferRelativeResize="0"/>
          <p:nvPr/>
        </p:nvPicPr>
        <p:blipFill rotWithShape="1">
          <a:blip r:embed="rId3">
            <a:alphaModFix/>
          </a:blip>
          <a:srcRect r="60266" b="50418"/>
          <a:stretch/>
        </p:blipFill>
        <p:spPr>
          <a:xfrm>
            <a:off x="5871336" y="2722564"/>
            <a:ext cx="2170112" cy="1628775"/>
          </a:xfrm>
          <a:prstGeom prst="rect">
            <a:avLst/>
          </a:prstGeom>
          <a:noFill/>
          <a:ln w="9525" cap="flat" cmpd="sng">
            <a:solidFill>
              <a:schemeClr val="dk1"/>
            </a:solidFill>
            <a:prstDash val="solid"/>
            <a:miter lim="800000"/>
            <a:headEnd type="none" w="sm" len="sm"/>
            <a:tailEnd type="none" w="sm" len="sm"/>
          </a:ln>
        </p:spPr>
      </p:pic>
      <p:sp>
        <p:nvSpPr>
          <p:cNvPr id="529" name="Google Shape;529;p32"/>
          <p:cNvSpPr/>
          <p:nvPr/>
        </p:nvSpPr>
        <p:spPr>
          <a:xfrm>
            <a:off x="209881" y="1679576"/>
            <a:ext cx="3424236" cy="286232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Image restoration is used to recover images that have been degraded by noise, motion blur, or other distortions.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It involves techniques such as image deblurring, denoising, and image inpainting to reconstruct the original image as accurately as possible.</a:t>
            </a:r>
            <a:endParaRPr/>
          </a:p>
        </p:txBody>
      </p:sp>
      <p:sp>
        <p:nvSpPr>
          <p:cNvPr id="530" name="Google Shape;5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531" name="Google Shape;53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3"/>
          <p:cNvSpPr txBox="1">
            <a:spLocks noGrp="1"/>
          </p:cNvSpPr>
          <p:nvPr>
            <p:ph type="title"/>
          </p:nvPr>
        </p:nvSpPr>
        <p:spPr>
          <a:xfrm>
            <a:off x="838201" y="1"/>
            <a:ext cx="9427276"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Morphological Processing</a:t>
            </a:r>
            <a:endParaRPr sz="3600">
              <a:latin typeface="Cambria"/>
              <a:ea typeface="Cambria"/>
              <a:cs typeface="Cambria"/>
              <a:sym typeface="Cambria"/>
            </a:endParaRPr>
          </a:p>
        </p:txBody>
      </p:sp>
      <p:sp>
        <p:nvSpPr>
          <p:cNvPr id="538" name="Google Shape;538;p33"/>
          <p:cNvSpPr/>
          <p:nvPr/>
        </p:nvSpPr>
        <p:spPr>
          <a:xfrm>
            <a:off x="3939289"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539" name="Google Shape;539;p33"/>
          <p:cNvSpPr/>
          <p:nvPr/>
        </p:nvSpPr>
        <p:spPr>
          <a:xfrm>
            <a:off x="5920489"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540" name="Google Shape;540;p33"/>
          <p:cNvSpPr/>
          <p:nvPr/>
        </p:nvSpPr>
        <p:spPr>
          <a:xfrm>
            <a:off x="8298564" y="167957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541" name="Google Shape;541;p33"/>
          <p:cNvSpPr/>
          <p:nvPr/>
        </p:nvSpPr>
        <p:spPr>
          <a:xfrm>
            <a:off x="10265476"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542" name="Google Shape;542;p33"/>
          <p:cNvSpPr/>
          <p:nvPr/>
        </p:nvSpPr>
        <p:spPr>
          <a:xfrm>
            <a:off x="10265476"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543" name="Google Shape;543;p33"/>
          <p:cNvSpPr/>
          <p:nvPr/>
        </p:nvSpPr>
        <p:spPr>
          <a:xfrm>
            <a:off x="3939289"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544" name="Google Shape;544;p33"/>
          <p:cNvSpPr/>
          <p:nvPr/>
        </p:nvSpPr>
        <p:spPr>
          <a:xfrm>
            <a:off x="10265476"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545" name="Google Shape;545;p33"/>
          <p:cNvSpPr txBox="1"/>
          <p:nvPr/>
        </p:nvSpPr>
        <p:spPr>
          <a:xfrm>
            <a:off x="3844039"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546" name="Google Shape;546;p33"/>
          <p:cNvCxnSpPr>
            <a:stCxn id="545" idx="0"/>
            <a:endCxn id="538" idx="2"/>
          </p:cNvCxnSpPr>
          <p:nvPr/>
        </p:nvCxnSpPr>
        <p:spPr>
          <a:xfrm rot="10800000">
            <a:off x="4787014"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547" name="Google Shape;547;p33"/>
          <p:cNvCxnSpPr>
            <a:stCxn id="538" idx="0"/>
            <a:endCxn id="543" idx="2"/>
          </p:cNvCxnSpPr>
          <p:nvPr/>
        </p:nvCxnSpPr>
        <p:spPr>
          <a:xfrm rot="10800000">
            <a:off x="4787014"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48" name="Google Shape;548;p33"/>
          <p:cNvCxnSpPr>
            <a:stCxn id="544" idx="2"/>
            <a:endCxn id="542" idx="0"/>
          </p:cNvCxnSpPr>
          <p:nvPr/>
        </p:nvCxnSpPr>
        <p:spPr>
          <a:xfrm>
            <a:off x="11113201"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49" name="Google Shape;549;p33"/>
          <p:cNvCxnSpPr>
            <a:stCxn id="541" idx="2"/>
            <a:endCxn id="544" idx="0"/>
          </p:cNvCxnSpPr>
          <p:nvPr/>
        </p:nvCxnSpPr>
        <p:spPr>
          <a:xfrm>
            <a:off x="11113201"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50" name="Google Shape;550;p33"/>
          <p:cNvCxnSpPr>
            <a:stCxn id="540" idx="3"/>
            <a:endCxn id="541" idx="0"/>
          </p:cNvCxnSpPr>
          <p:nvPr/>
        </p:nvCxnSpPr>
        <p:spPr>
          <a:xfrm>
            <a:off x="9994014"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551" name="Google Shape;551;p33"/>
          <p:cNvCxnSpPr>
            <a:stCxn id="539" idx="3"/>
            <a:endCxn id="540" idx="1"/>
          </p:cNvCxnSpPr>
          <p:nvPr/>
        </p:nvCxnSpPr>
        <p:spPr>
          <a:xfrm>
            <a:off x="7615939"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552" name="Google Shape;552;p33"/>
          <p:cNvCxnSpPr>
            <a:stCxn id="543" idx="0"/>
            <a:endCxn id="539" idx="1"/>
          </p:cNvCxnSpPr>
          <p:nvPr/>
        </p:nvCxnSpPr>
        <p:spPr>
          <a:xfrm rot="-5400000">
            <a:off x="4954864"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553" name="Google Shape;553;p33"/>
          <p:cNvSpPr/>
          <p:nvPr/>
        </p:nvSpPr>
        <p:spPr>
          <a:xfrm>
            <a:off x="5953826" y="562610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554" name="Google Shape;554;p33"/>
          <p:cNvSpPr/>
          <p:nvPr/>
        </p:nvSpPr>
        <p:spPr>
          <a:xfrm>
            <a:off x="8196964" y="562610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555" name="Google Shape;555;p33"/>
          <p:cNvPicPr preferRelativeResize="0"/>
          <p:nvPr/>
        </p:nvPicPr>
        <p:blipFill rotWithShape="1">
          <a:blip r:embed="rId3">
            <a:alphaModFix/>
          </a:blip>
          <a:srcRect r="19370"/>
          <a:stretch/>
        </p:blipFill>
        <p:spPr>
          <a:xfrm>
            <a:off x="6274501" y="2659063"/>
            <a:ext cx="3106738" cy="2838450"/>
          </a:xfrm>
          <a:prstGeom prst="rect">
            <a:avLst/>
          </a:prstGeom>
          <a:noFill/>
          <a:ln>
            <a:noFill/>
          </a:ln>
        </p:spPr>
      </p:pic>
      <p:sp>
        <p:nvSpPr>
          <p:cNvPr id="556" name="Google Shape;556;p33"/>
          <p:cNvSpPr/>
          <p:nvPr/>
        </p:nvSpPr>
        <p:spPr>
          <a:xfrm>
            <a:off x="130617" y="1378051"/>
            <a:ext cx="3518602" cy="507831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Morphological processing is a fundamental technique in digital image processing that deals with the shape and structure of objects within an image.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It is based on mathematical morphology, which analyzes the geometrical properties of objects by using set theory and algebraic operations.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Morphological processing is particularly useful in tasks such as image segmentation, noise removal, object detection, and image analysis.</a:t>
            </a:r>
            <a:endParaRPr/>
          </a:p>
        </p:txBody>
      </p:sp>
      <p:sp>
        <p:nvSpPr>
          <p:cNvPr id="557" name="Google Shape;55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558" name="Google Shape;55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4"/>
          <p:cNvSpPr txBox="1">
            <a:spLocks noGrp="1"/>
          </p:cNvSpPr>
          <p:nvPr>
            <p:ph type="title"/>
          </p:nvPr>
        </p:nvSpPr>
        <p:spPr>
          <a:xfrm>
            <a:off x="1190625" y="0"/>
            <a:ext cx="9074851"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Segmentation</a:t>
            </a:r>
            <a:endParaRPr sz="3600">
              <a:latin typeface="Cambria"/>
              <a:ea typeface="Cambria"/>
              <a:cs typeface="Cambria"/>
              <a:sym typeface="Cambria"/>
            </a:endParaRPr>
          </a:p>
        </p:txBody>
      </p:sp>
      <p:sp>
        <p:nvSpPr>
          <p:cNvPr id="565" name="Google Shape;565;p34"/>
          <p:cNvSpPr/>
          <p:nvPr/>
        </p:nvSpPr>
        <p:spPr>
          <a:xfrm>
            <a:off x="3939289"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566" name="Google Shape;566;p34"/>
          <p:cNvSpPr/>
          <p:nvPr/>
        </p:nvSpPr>
        <p:spPr>
          <a:xfrm>
            <a:off x="5920489"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567" name="Google Shape;567;p34"/>
          <p:cNvSpPr/>
          <p:nvPr/>
        </p:nvSpPr>
        <p:spPr>
          <a:xfrm>
            <a:off x="8298564"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568" name="Google Shape;568;p34"/>
          <p:cNvSpPr/>
          <p:nvPr/>
        </p:nvSpPr>
        <p:spPr>
          <a:xfrm>
            <a:off x="10265476" y="289242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569" name="Google Shape;569;p34"/>
          <p:cNvSpPr/>
          <p:nvPr/>
        </p:nvSpPr>
        <p:spPr>
          <a:xfrm>
            <a:off x="10265476"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570" name="Google Shape;570;p34"/>
          <p:cNvSpPr/>
          <p:nvPr/>
        </p:nvSpPr>
        <p:spPr>
          <a:xfrm>
            <a:off x="3939289"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571" name="Google Shape;571;p34"/>
          <p:cNvSpPr/>
          <p:nvPr/>
        </p:nvSpPr>
        <p:spPr>
          <a:xfrm>
            <a:off x="10265476"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572" name="Google Shape;572;p34"/>
          <p:cNvSpPr txBox="1"/>
          <p:nvPr/>
        </p:nvSpPr>
        <p:spPr>
          <a:xfrm>
            <a:off x="3844039"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573" name="Google Shape;573;p34"/>
          <p:cNvCxnSpPr>
            <a:stCxn id="572" idx="0"/>
            <a:endCxn id="565" idx="2"/>
          </p:cNvCxnSpPr>
          <p:nvPr/>
        </p:nvCxnSpPr>
        <p:spPr>
          <a:xfrm rot="10800000">
            <a:off x="4787014"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574" name="Google Shape;574;p34"/>
          <p:cNvCxnSpPr>
            <a:stCxn id="565" idx="0"/>
            <a:endCxn id="570" idx="2"/>
          </p:cNvCxnSpPr>
          <p:nvPr/>
        </p:nvCxnSpPr>
        <p:spPr>
          <a:xfrm rot="10800000">
            <a:off x="4787014"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75" name="Google Shape;575;p34"/>
          <p:cNvCxnSpPr>
            <a:stCxn id="571" idx="2"/>
            <a:endCxn id="569" idx="0"/>
          </p:cNvCxnSpPr>
          <p:nvPr/>
        </p:nvCxnSpPr>
        <p:spPr>
          <a:xfrm>
            <a:off x="11113201"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76" name="Google Shape;576;p34"/>
          <p:cNvCxnSpPr>
            <a:stCxn id="568" idx="2"/>
            <a:endCxn id="571" idx="0"/>
          </p:cNvCxnSpPr>
          <p:nvPr/>
        </p:nvCxnSpPr>
        <p:spPr>
          <a:xfrm>
            <a:off x="11113201"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34"/>
          <p:cNvCxnSpPr>
            <a:stCxn id="567" idx="3"/>
            <a:endCxn id="568" idx="0"/>
          </p:cNvCxnSpPr>
          <p:nvPr/>
        </p:nvCxnSpPr>
        <p:spPr>
          <a:xfrm>
            <a:off x="9994014"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578" name="Google Shape;578;p34"/>
          <p:cNvCxnSpPr>
            <a:stCxn id="566" idx="3"/>
            <a:endCxn id="567" idx="1"/>
          </p:cNvCxnSpPr>
          <p:nvPr/>
        </p:nvCxnSpPr>
        <p:spPr>
          <a:xfrm>
            <a:off x="7615939"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579" name="Google Shape;579;p34"/>
          <p:cNvCxnSpPr>
            <a:stCxn id="570" idx="0"/>
            <a:endCxn id="566" idx="1"/>
          </p:cNvCxnSpPr>
          <p:nvPr/>
        </p:nvCxnSpPr>
        <p:spPr>
          <a:xfrm rot="-5400000">
            <a:off x="4954864"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580" name="Google Shape;580;p34"/>
          <p:cNvSpPr/>
          <p:nvPr/>
        </p:nvSpPr>
        <p:spPr>
          <a:xfrm>
            <a:off x="5953826" y="563880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581" name="Google Shape;581;p34"/>
          <p:cNvSpPr/>
          <p:nvPr/>
        </p:nvSpPr>
        <p:spPr>
          <a:xfrm>
            <a:off x="8196964" y="563880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582" name="Google Shape;582;p34"/>
          <p:cNvPicPr preferRelativeResize="0"/>
          <p:nvPr/>
        </p:nvPicPr>
        <p:blipFill rotWithShape="1">
          <a:blip r:embed="rId3">
            <a:alphaModFix/>
          </a:blip>
          <a:srcRect r="21220"/>
          <a:stretch/>
        </p:blipFill>
        <p:spPr>
          <a:xfrm>
            <a:off x="6999471" y="2667794"/>
            <a:ext cx="2949575" cy="2697163"/>
          </a:xfrm>
          <a:prstGeom prst="rect">
            <a:avLst/>
          </a:prstGeom>
          <a:noFill/>
          <a:ln>
            <a:noFill/>
          </a:ln>
        </p:spPr>
      </p:pic>
      <p:pic>
        <p:nvPicPr>
          <p:cNvPr id="583" name="Google Shape;583;p34"/>
          <p:cNvPicPr preferRelativeResize="0"/>
          <p:nvPr/>
        </p:nvPicPr>
        <p:blipFill rotWithShape="1">
          <a:blip r:embed="rId4">
            <a:alphaModFix/>
          </a:blip>
          <a:srcRect t="52643" r="59154"/>
          <a:stretch/>
        </p:blipFill>
        <p:spPr>
          <a:xfrm>
            <a:off x="5833210" y="2579287"/>
            <a:ext cx="1736725" cy="1450975"/>
          </a:xfrm>
          <a:prstGeom prst="rect">
            <a:avLst/>
          </a:prstGeom>
          <a:noFill/>
          <a:ln>
            <a:noFill/>
          </a:ln>
        </p:spPr>
      </p:pic>
      <p:sp>
        <p:nvSpPr>
          <p:cNvPr id="584" name="Google Shape;584;p34"/>
          <p:cNvSpPr/>
          <p:nvPr/>
        </p:nvSpPr>
        <p:spPr>
          <a:xfrm>
            <a:off x="83222" y="1679576"/>
            <a:ext cx="3657596" cy="341632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Image segmentation involves partitioning an image into meaningful regions or objects. </a:t>
            </a:r>
            <a:endParaRPr sz="1800" b="0" i="0" u="none" strike="noStrike" cap="none">
              <a:solidFill>
                <a:srgbClr val="37415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rgbClr val="374151"/>
              </a:solidFill>
              <a:latin typeface="Cambria"/>
              <a:ea typeface="Cambria"/>
              <a:cs typeface="Cambria"/>
              <a:sym typeface="Cambria"/>
            </a:endParaRPr>
          </a:p>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It helps in object recognition, image understanding, and computer vision tasks. </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rgbClr val="374151"/>
              </a:solidFill>
              <a:latin typeface="Cambria"/>
              <a:ea typeface="Cambria"/>
              <a:cs typeface="Cambria"/>
              <a:sym typeface="Cambria"/>
            </a:endParaRPr>
          </a:p>
          <a:p>
            <a:pPr marL="285750" marR="0" lvl="0" indent="-285750" algn="just" rtl="0">
              <a:spcBef>
                <a:spcPts val="0"/>
              </a:spcBef>
              <a:spcAft>
                <a:spcPts val="0"/>
              </a:spcAft>
              <a:buClr>
                <a:srgbClr val="374151"/>
              </a:buClr>
              <a:buSzPts val="1800"/>
              <a:buFont typeface="Arial"/>
              <a:buChar char="•"/>
            </a:pPr>
            <a:r>
              <a:rPr lang="en-US" sz="1800" b="0" i="0" u="none" strike="noStrike" cap="none">
                <a:solidFill>
                  <a:srgbClr val="374151"/>
                </a:solidFill>
                <a:latin typeface="Cambria"/>
                <a:ea typeface="Cambria"/>
                <a:cs typeface="Cambria"/>
                <a:sym typeface="Cambria"/>
              </a:rPr>
              <a:t>Techniques like thresholding, region growing, edge detection, and clustering algorithms are used for segmentation.</a:t>
            </a:r>
            <a:endParaRPr sz="1800" b="0" i="0" u="none" strike="noStrike" cap="none">
              <a:solidFill>
                <a:schemeClr val="dk1"/>
              </a:solidFill>
              <a:latin typeface="Cambria"/>
              <a:ea typeface="Cambria"/>
              <a:cs typeface="Cambria"/>
              <a:sym typeface="Cambria"/>
            </a:endParaRPr>
          </a:p>
        </p:txBody>
      </p:sp>
      <p:sp>
        <p:nvSpPr>
          <p:cNvPr id="585" name="Google Shape;58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586" name="Google Shape;58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5"/>
          <p:cNvSpPr txBox="1">
            <a:spLocks noGrp="1"/>
          </p:cNvSpPr>
          <p:nvPr>
            <p:ph type="title"/>
          </p:nvPr>
        </p:nvSpPr>
        <p:spPr>
          <a:xfrm>
            <a:off x="1177925" y="0"/>
            <a:ext cx="9056745"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Object Recognition</a:t>
            </a:r>
            <a:endParaRPr sz="3600">
              <a:latin typeface="Cambria"/>
              <a:ea typeface="Cambria"/>
              <a:cs typeface="Cambria"/>
              <a:sym typeface="Cambria"/>
            </a:endParaRPr>
          </a:p>
        </p:txBody>
      </p:sp>
      <p:sp>
        <p:nvSpPr>
          <p:cNvPr id="593" name="Google Shape;593;p35"/>
          <p:cNvSpPr/>
          <p:nvPr/>
        </p:nvSpPr>
        <p:spPr>
          <a:xfrm>
            <a:off x="4022411"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594" name="Google Shape;594;p35"/>
          <p:cNvSpPr/>
          <p:nvPr/>
        </p:nvSpPr>
        <p:spPr>
          <a:xfrm>
            <a:off x="6003611"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595" name="Google Shape;595;p35"/>
          <p:cNvSpPr/>
          <p:nvPr/>
        </p:nvSpPr>
        <p:spPr>
          <a:xfrm>
            <a:off x="8381686"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596" name="Google Shape;596;p35"/>
          <p:cNvSpPr/>
          <p:nvPr/>
        </p:nvSpPr>
        <p:spPr>
          <a:xfrm>
            <a:off x="10348598"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597" name="Google Shape;597;p35"/>
          <p:cNvSpPr/>
          <p:nvPr/>
        </p:nvSpPr>
        <p:spPr>
          <a:xfrm>
            <a:off x="10348598"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598" name="Google Shape;598;p35"/>
          <p:cNvSpPr/>
          <p:nvPr/>
        </p:nvSpPr>
        <p:spPr>
          <a:xfrm>
            <a:off x="4022411"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599" name="Google Shape;599;p35"/>
          <p:cNvSpPr/>
          <p:nvPr/>
        </p:nvSpPr>
        <p:spPr>
          <a:xfrm>
            <a:off x="10348598" y="401637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600" name="Google Shape;600;p35"/>
          <p:cNvSpPr txBox="1"/>
          <p:nvPr/>
        </p:nvSpPr>
        <p:spPr>
          <a:xfrm>
            <a:off x="3927161"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601" name="Google Shape;601;p35"/>
          <p:cNvCxnSpPr>
            <a:stCxn id="600" idx="0"/>
            <a:endCxn id="593" idx="2"/>
          </p:cNvCxnSpPr>
          <p:nvPr/>
        </p:nvCxnSpPr>
        <p:spPr>
          <a:xfrm rot="10800000">
            <a:off x="4870136"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602" name="Google Shape;602;p35"/>
          <p:cNvCxnSpPr>
            <a:stCxn id="593" idx="0"/>
            <a:endCxn id="598" idx="2"/>
          </p:cNvCxnSpPr>
          <p:nvPr/>
        </p:nvCxnSpPr>
        <p:spPr>
          <a:xfrm rot="10800000">
            <a:off x="4870136"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03" name="Google Shape;603;p35"/>
          <p:cNvCxnSpPr>
            <a:stCxn id="599" idx="2"/>
            <a:endCxn id="597" idx="0"/>
          </p:cNvCxnSpPr>
          <p:nvPr/>
        </p:nvCxnSpPr>
        <p:spPr>
          <a:xfrm>
            <a:off x="11196323"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04" name="Google Shape;604;p35"/>
          <p:cNvCxnSpPr>
            <a:stCxn id="596" idx="2"/>
            <a:endCxn id="599" idx="0"/>
          </p:cNvCxnSpPr>
          <p:nvPr/>
        </p:nvCxnSpPr>
        <p:spPr>
          <a:xfrm>
            <a:off x="11196323"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05" name="Google Shape;605;p35"/>
          <p:cNvCxnSpPr>
            <a:stCxn id="595" idx="3"/>
            <a:endCxn id="596" idx="0"/>
          </p:cNvCxnSpPr>
          <p:nvPr/>
        </p:nvCxnSpPr>
        <p:spPr>
          <a:xfrm>
            <a:off x="10077136"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606" name="Google Shape;606;p35"/>
          <p:cNvCxnSpPr>
            <a:stCxn id="594" idx="3"/>
            <a:endCxn id="595" idx="1"/>
          </p:cNvCxnSpPr>
          <p:nvPr/>
        </p:nvCxnSpPr>
        <p:spPr>
          <a:xfrm>
            <a:off x="7699061"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35"/>
          <p:cNvCxnSpPr>
            <a:stCxn id="598" idx="0"/>
            <a:endCxn id="594" idx="1"/>
          </p:cNvCxnSpPr>
          <p:nvPr/>
        </p:nvCxnSpPr>
        <p:spPr>
          <a:xfrm rot="-5400000">
            <a:off x="5037986"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608" name="Google Shape;608;p35"/>
          <p:cNvSpPr/>
          <p:nvPr/>
        </p:nvSpPr>
        <p:spPr>
          <a:xfrm>
            <a:off x="6036948" y="554355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609" name="Google Shape;609;p35"/>
          <p:cNvSpPr/>
          <p:nvPr/>
        </p:nvSpPr>
        <p:spPr>
          <a:xfrm>
            <a:off x="8280086" y="554355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610" name="Google Shape;610;p35"/>
          <p:cNvPicPr preferRelativeResize="0"/>
          <p:nvPr/>
        </p:nvPicPr>
        <p:blipFill rotWithShape="1">
          <a:blip r:embed="rId3">
            <a:alphaModFix/>
          </a:blip>
          <a:srcRect l="26077"/>
          <a:stretch/>
        </p:blipFill>
        <p:spPr>
          <a:xfrm>
            <a:off x="6273486" y="2727326"/>
            <a:ext cx="3124200" cy="2581275"/>
          </a:xfrm>
          <a:prstGeom prst="rect">
            <a:avLst/>
          </a:prstGeom>
          <a:noFill/>
          <a:ln>
            <a:noFill/>
          </a:ln>
        </p:spPr>
      </p:pic>
      <p:sp>
        <p:nvSpPr>
          <p:cNvPr id="611" name="Google Shape;611;p35"/>
          <p:cNvSpPr/>
          <p:nvPr/>
        </p:nvSpPr>
        <p:spPr>
          <a:xfrm>
            <a:off x="166373" y="905352"/>
            <a:ext cx="3471863" cy="590931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Object recognition is a computer vision task that involves identifying and classifying objects or specific patterns within digital images or video frames.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goal is to enable machines to understand and interpret visual data, similar to how humans perceive and recognize objects in their surroundings.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Object recognition has numerous practical applications, including autonomous vehicles, surveillance systems, augmented reality, robotics, and image retrieval. </a:t>
            </a:r>
            <a:endParaRPr/>
          </a:p>
        </p:txBody>
      </p:sp>
      <p:sp>
        <p:nvSpPr>
          <p:cNvPr id="612" name="Google Shape;6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613" name="Google Shape;61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6"/>
          <p:cNvSpPr txBox="1">
            <a:spLocks noGrp="1"/>
          </p:cNvSpPr>
          <p:nvPr>
            <p:ph type="title"/>
          </p:nvPr>
        </p:nvSpPr>
        <p:spPr>
          <a:xfrm>
            <a:off x="1061646" y="115094"/>
            <a:ext cx="9283193"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Representation &amp; Description</a:t>
            </a:r>
            <a:endParaRPr sz="3600">
              <a:latin typeface="Cambria"/>
              <a:ea typeface="Cambria"/>
              <a:cs typeface="Cambria"/>
              <a:sym typeface="Cambria"/>
            </a:endParaRPr>
          </a:p>
        </p:txBody>
      </p:sp>
      <p:sp>
        <p:nvSpPr>
          <p:cNvPr id="620" name="Google Shape;620;p36"/>
          <p:cNvSpPr/>
          <p:nvPr/>
        </p:nvSpPr>
        <p:spPr>
          <a:xfrm>
            <a:off x="3927414"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621" name="Google Shape;621;p36"/>
          <p:cNvSpPr/>
          <p:nvPr/>
        </p:nvSpPr>
        <p:spPr>
          <a:xfrm>
            <a:off x="5908614"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622" name="Google Shape;622;p36"/>
          <p:cNvSpPr/>
          <p:nvPr/>
        </p:nvSpPr>
        <p:spPr>
          <a:xfrm>
            <a:off x="8286689"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623" name="Google Shape;623;p36"/>
          <p:cNvSpPr/>
          <p:nvPr/>
        </p:nvSpPr>
        <p:spPr>
          <a:xfrm>
            <a:off x="10253601"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624" name="Google Shape;624;p36"/>
          <p:cNvSpPr/>
          <p:nvPr/>
        </p:nvSpPr>
        <p:spPr>
          <a:xfrm>
            <a:off x="10253601" y="5140326"/>
            <a:ext cx="1695450" cy="830263"/>
          </a:xfrm>
          <a:prstGeom prst="rect">
            <a:avLst/>
          </a:prstGeom>
          <a:solidFill>
            <a:schemeClr val="accen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625" name="Google Shape;625;p36"/>
          <p:cNvSpPr/>
          <p:nvPr/>
        </p:nvSpPr>
        <p:spPr>
          <a:xfrm>
            <a:off x="3927414"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626" name="Google Shape;626;p36"/>
          <p:cNvSpPr/>
          <p:nvPr/>
        </p:nvSpPr>
        <p:spPr>
          <a:xfrm>
            <a:off x="10253601"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627" name="Google Shape;627;p36"/>
          <p:cNvSpPr txBox="1"/>
          <p:nvPr/>
        </p:nvSpPr>
        <p:spPr>
          <a:xfrm>
            <a:off x="3832164"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628" name="Google Shape;628;p36"/>
          <p:cNvCxnSpPr>
            <a:stCxn id="627" idx="0"/>
            <a:endCxn id="620" idx="2"/>
          </p:cNvCxnSpPr>
          <p:nvPr/>
        </p:nvCxnSpPr>
        <p:spPr>
          <a:xfrm rot="10800000">
            <a:off x="4775139"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629" name="Google Shape;629;p36"/>
          <p:cNvCxnSpPr>
            <a:stCxn id="620" idx="0"/>
            <a:endCxn id="625" idx="2"/>
          </p:cNvCxnSpPr>
          <p:nvPr/>
        </p:nvCxnSpPr>
        <p:spPr>
          <a:xfrm rot="10800000">
            <a:off x="4775139"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30" name="Google Shape;630;p36"/>
          <p:cNvCxnSpPr>
            <a:stCxn id="626" idx="2"/>
            <a:endCxn id="624" idx="0"/>
          </p:cNvCxnSpPr>
          <p:nvPr/>
        </p:nvCxnSpPr>
        <p:spPr>
          <a:xfrm>
            <a:off x="11101326"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31" name="Google Shape;631;p36"/>
          <p:cNvCxnSpPr>
            <a:stCxn id="623" idx="2"/>
            <a:endCxn id="626" idx="0"/>
          </p:cNvCxnSpPr>
          <p:nvPr/>
        </p:nvCxnSpPr>
        <p:spPr>
          <a:xfrm>
            <a:off x="11101326"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32" name="Google Shape;632;p36"/>
          <p:cNvCxnSpPr>
            <a:stCxn id="622" idx="3"/>
            <a:endCxn id="623" idx="0"/>
          </p:cNvCxnSpPr>
          <p:nvPr/>
        </p:nvCxnSpPr>
        <p:spPr>
          <a:xfrm>
            <a:off x="9982139"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633" name="Google Shape;633;p36"/>
          <p:cNvCxnSpPr>
            <a:stCxn id="621" idx="3"/>
            <a:endCxn id="622" idx="1"/>
          </p:cNvCxnSpPr>
          <p:nvPr/>
        </p:nvCxnSpPr>
        <p:spPr>
          <a:xfrm>
            <a:off x="7604064"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634" name="Google Shape;634;p36"/>
          <p:cNvCxnSpPr>
            <a:stCxn id="625" idx="0"/>
          </p:cNvCxnSpPr>
          <p:nvPr/>
        </p:nvCxnSpPr>
        <p:spPr>
          <a:xfrm rot="-5400000">
            <a:off x="4943439" y="1927326"/>
            <a:ext cx="796800" cy="1133400"/>
          </a:xfrm>
          <a:prstGeom prst="bentConnector2">
            <a:avLst/>
          </a:prstGeom>
          <a:noFill/>
          <a:ln w="12700" cap="flat" cmpd="sng">
            <a:solidFill>
              <a:schemeClr val="dk1"/>
            </a:solidFill>
            <a:prstDash val="solid"/>
            <a:miter lim="800000"/>
            <a:headEnd type="none" w="med" len="med"/>
            <a:tailEnd type="triangle" w="med" len="med"/>
          </a:ln>
        </p:spPr>
      </p:cxnSp>
      <p:sp>
        <p:nvSpPr>
          <p:cNvPr id="635" name="Google Shape;635;p36"/>
          <p:cNvSpPr/>
          <p:nvPr/>
        </p:nvSpPr>
        <p:spPr>
          <a:xfrm>
            <a:off x="5941951" y="5554663"/>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636" name="Google Shape;636;p36"/>
          <p:cNvSpPr/>
          <p:nvPr/>
        </p:nvSpPr>
        <p:spPr>
          <a:xfrm>
            <a:off x="8185089" y="5554663"/>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637" name="Google Shape;637;p36"/>
          <p:cNvPicPr preferRelativeResize="0"/>
          <p:nvPr/>
        </p:nvPicPr>
        <p:blipFill rotWithShape="1">
          <a:blip r:embed="rId3">
            <a:alphaModFix/>
          </a:blip>
          <a:srcRect r="25902"/>
          <a:stretch/>
        </p:blipFill>
        <p:spPr>
          <a:xfrm>
            <a:off x="6643627" y="2593976"/>
            <a:ext cx="2359025" cy="2786063"/>
          </a:xfrm>
          <a:prstGeom prst="rect">
            <a:avLst/>
          </a:prstGeom>
          <a:noFill/>
          <a:ln>
            <a:noFill/>
          </a:ln>
        </p:spPr>
      </p:pic>
      <p:sp>
        <p:nvSpPr>
          <p:cNvPr id="638" name="Google Shape;638;p36"/>
          <p:cNvSpPr/>
          <p:nvPr/>
        </p:nvSpPr>
        <p:spPr>
          <a:xfrm>
            <a:off x="92560" y="1601989"/>
            <a:ext cx="3549103"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Representation and description are crucial steps in the process of analyzing and interpreting digital images.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These steps involve transforming the raw pixel data into meaningful and informative representations that capture the essential characteristics of objects or regions of interest within an image</a:t>
            </a:r>
            <a:endParaRPr/>
          </a:p>
        </p:txBody>
      </p:sp>
      <p:sp>
        <p:nvSpPr>
          <p:cNvPr id="639" name="Google Shape;63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640" name="Google Shape;64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7"/>
          <p:cNvSpPr txBox="1">
            <a:spLocks noGrp="1"/>
          </p:cNvSpPr>
          <p:nvPr>
            <p:ph type="title"/>
          </p:nvPr>
        </p:nvSpPr>
        <p:spPr>
          <a:xfrm>
            <a:off x="1177926" y="77788"/>
            <a:ext cx="9063800"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Image Compression</a:t>
            </a:r>
            <a:endParaRPr sz="3600">
              <a:latin typeface="Cambria"/>
              <a:ea typeface="Cambria"/>
              <a:cs typeface="Cambria"/>
              <a:sym typeface="Cambria"/>
            </a:endParaRPr>
          </a:p>
        </p:txBody>
      </p:sp>
      <p:sp>
        <p:nvSpPr>
          <p:cNvPr id="647" name="Google Shape;647;p37"/>
          <p:cNvSpPr/>
          <p:nvPr/>
        </p:nvSpPr>
        <p:spPr>
          <a:xfrm>
            <a:off x="3915538"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648" name="Google Shape;648;p37"/>
          <p:cNvSpPr/>
          <p:nvPr/>
        </p:nvSpPr>
        <p:spPr>
          <a:xfrm>
            <a:off x="5896738"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649" name="Google Shape;649;p37"/>
          <p:cNvSpPr/>
          <p:nvPr/>
        </p:nvSpPr>
        <p:spPr>
          <a:xfrm>
            <a:off x="8274813"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650" name="Google Shape;650;p37"/>
          <p:cNvSpPr/>
          <p:nvPr/>
        </p:nvSpPr>
        <p:spPr>
          <a:xfrm>
            <a:off x="10241725"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651" name="Google Shape;651;p37"/>
          <p:cNvSpPr/>
          <p:nvPr/>
        </p:nvSpPr>
        <p:spPr>
          <a:xfrm>
            <a:off x="10241725"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652" name="Google Shape;652;p37"/>
          <p:cNvSpPr/>
          <p:nvPr/>
        </p:nvSpPr>
        <p:spPr>
          <a:xfrm>
            <a:off x="3915538"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653" name="Google Shape;653;p37"/>
          <p:cNvSpPr/>
          <p:nvPr/>
        </p:nvSpPr>
        <p:spPr>
          <a:xfrm>
            <a:off x="10241725"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654" name="Google Shape;654;p37"/>
          <p:cNvSpPr txBox="1"/>
          <p:nvPr/>
        </p:nvSpPr>
        <p:spPr>
          <a:xfrm>
            <a:off x="3820288"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655" name="Google Shape;655;p37"/>
          <p:cNvCxnSpPr>
            <a:stCxn id="654" idx="0"/>
            <a:endCxn id="647" idx="2"/>
          </p:cNvCxnSpPr>
          <p:nvPr/>
        </p:nvCxnSpPr>
        <p:spPr>
          <a:xfrm rot="10800000">
            <a:off x="4763263"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656" name="Google Shape;656;p37"/>
          <p:cNvCxnSpPr>
            <a:stCxn id="647" idx="0"/>
            <a:endCxn id="652" idx="2"/>
          </p:cNvCxnSpPr>
          <p:nvPr/>
        </p:nvCxnSpPr>
        <p:spPr>
          <a:xfrm rot="10800000">
            <a:off x="4763263"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57" name="Google Shape;657;p37"/>
          <p:cNvCxnSpPr>
            <a:stCxn id="653" idx="2"/>
            <a:endCxn id="651" idx="0"/>
          </p:cNvCxnSpPr>
          <p:nvPr/>
        </p:nvCxnSpPr>
        <p:spPr>
          <a:xfrm>
            <a:off x="11089450"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58" name="Google Shape;658;p37"/>
          <p:cNvCxnSpPr>
            <a:stCxn id="650" idx="2"/>
            <a:endCxn id="653" idx="0"/>
          </p:cNvCxnSpPr>
          <p:nvPr/>
        </p:nvCxnSpPr>
        <p:spPr>
          <a:xfrm>
            <a:off x="11089450"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59" name="Google Shape;659;p37"/>
          <p:cNvCxnSpPr>
            <a:stCxn id="649" idx="3"/>
            <a:endCxn id="650" idx="0"/>
          </p:cNvCxnSpPr>
          <p:nvPr/>
        </p:nvCxnSpPr>
        <p:spPr>
          <a:xfrm>
            <a:off x="9970263"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660" name="Google Shape;660;p37"/>
          <p:cNvCxnSpPr>
            <a:stCxn id="648" idx="3"/>
            <a:endCxn id="649" idx="1"/>
          </p:cNvCxnSpPr>
          <p:nvPr/>
        </p:nvCxnSpPr>
        <p:spPr>
          <a:xfrm>
            <a:off x="7592188"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661" name="Google Shape;661;p37"/>
          <p:cNvCxnSpPr>
            <a:stCxn id="652" idx="0"/>
            <a:endCxn id="648" idx="1"/>
          </p:cNvCxnSpPr>
          <p:nvPr/>
        </p:nvCxnSpPr>
        <p:spPr>
          <a:xfrm rot="-5400000">
            <a:off x="4931113"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662" name="Google Shape;662;p37"/>
          <p:cNvSpPr/>
          <p:nvPr/>
        </p:nvSpPr>
        <p:spPr>
          <a:xfrm>
            <a:off x="5930075" y="5543551"/>
            <a:ext cx="1695450" cy="830263"/>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663" name="Google Shape;663;p37"/>
          <p:cNvSpPr/>
          <p:nvPr/>
        </p:nvSpPr>
        <p:spPr>
          <a:xfrm>
            <a:off x="8173213" y="5543551"/>
            <a:ext cx="1695450" cy="830263"/>
          </a:xfrm>
          <a:prstGeom prst="rect">
            <a:avLst/>
          </a:prstGeom>
          <a:solidFill>
            <a:schemeClr val="accen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664" name="Google Shape;664;p37"/>
          <p:cNvPicPr preferRelativeResize="0"/>
          <p:nvPr/>
        </p:nvPicPr>
        <p:blipFill rotWithShape="1">
          <a:blip r:embed="rId3">
            <a:alphaModFix/>
          </a:blip>
          <a:srcRect/>
          <a:stretch/>
        </p:blipFill>
        <p:spPr>
          <a:xfrm>
            <a:off x="6360289" y="2628900"/>
            <a:ext cx="2763837" cy="2616200"/>
          </a:xfrm>
          <a:prstGeom prst="rect">
            <a:avLst/>
          </a:prstGeom>
          <a:noFill/>
          <a:ln>
            <a:noFill/>
          </a:ln>
        </p:spPr>
      </p:pic>
      <p:sp>
        <p:nvSpPr>
          <p:cNvPr id="665" name="Google Shape;665;p37"/>
          <p:cNvSpPr/>
          <p:nvPr/>
        </p:nvSpPr>
        <p:spPr>
          <a:xfrm>
            <a:off x="265667" y="1679576"/>
            <a:ext cx="3364120" cy="341632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Image compression reduces the storage space required for images while minimizing the loss of visual quality.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Compression techniques such as JPEG (Joint Photographic Experts Group) and PNG (Portable Network Graphics) are widely used to achieve efficient storage and transmission of images.</a:t>
            </a:r>
            <a:endParaRPr/>
          </a:p>
        </p:txBody>
      </p:sp>
      <p:sp>
        <p:nvSpPr>
          <p:cNvPr id="666" name="Google Shape;66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667" name="Google Shape;6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8"/>
          <p:cNvSpPr txBox="1">
            <a:spLocks noGrp="1"/>
          </p:cNvSpPr>
          <p:nvPr>
            <p:ph type="title"/>
          </p:nvPr>
        </p:nvSpPr>
        <p:spPr>
          <a:xfrm>
            <a:off x="1177925" y="115094"/>
            <a:ext cx="9194429"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3600">
                <a:latin typeface="Cambria"/>
                <a:ea typeface="Cambria"/>
                <a:cs typeface="Cambria"/>
                <a:sym typeface="Cambria"/>
              </a:rPr>
              <a:t>Fundamental Steps in Digital Image Processing (Contd.)</a:t>
            </a:r>
            <a:br>
              <a:rPr lang="en-US" sz="3600">
                <a:latin typeface="Cambria"/>
                <a:ea typeface="Cambria"/>
                <a:cs typeface="Cambria"/>
                <a:sym typeface="Cambria"/>
              </a:rPr>
            </a:br>
            <a:r>
              <a:rPr lang="en-US" sz="3600">
                <a:latin typeface="Cambria"/>
                <a:ea typeface="Cambria"/>
                <a:cs typeface="Cambria"/>
                <a:sym typeface="Cambria"/>
              </a:rPr>
              <a:t>Colour Image Processing</a:t>
            </a:r>
            <a:endParaRPr sz="3600">
              <a:latin typeface="Cambria"/>
              <a:ea typeface="Cambria"/>
              <a:cs typeface="Cambria"/>
              <a:sym typeface="Cambria"/>
            </a:endParaRPr>
          </a:p>
        </p:txBody>
      </p:sp>
      <p:sp>
        <p:nvSpPr>
          <p:cNvPr id="674" name="Google Shape;674;p38"/>
          <p:cNvSpPr/>
          <p:nvPr/>
        </p:nvSpPr>
        <p:spPr>
          <a:xfrm>
            <a:off x="4046167"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Acquisition</a:t>
            </a:r>
            <a:endParaRPr sz="1800" b="0" i="0" u="none" strike="noStrike" cap="none">
              <a:solidFill>
                <a:schemeClr val="dk1"/>
              </a:solidFill>
              <a:latin typeface="Arial"/>
              <a:ea typeface="Arial"/>
              <a:cs typeface="Arial"/>
              <a:sym typeface="Arial"/>
            </a:endParaRPr>
          </a:p>
        </p:txBody>
      </p:sp>
      <p:sp>
        <p:nvSpPr>
          <p:cNvPr id="675" name="Google Shape;675;p38"/>
          <p:cNvSpPr/>
          <p:nvPr/>
        </p:nvSpPr>
        <p:spPr>
          <a:xfrm>
            <a:off x="6027367"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Restoration</a:t>
            </a:r>
            <a:endParaRPr sz="1800" b="0" i="0" u="none" strike="noStrike" cap="none">
              <a:solidFill>
                <a:schemeClr val="dk1"/>
              </a:solidFill>
              <a:latin typeface="Arial"/>
              <a:ea typeface="Arial"/>
              <a:cs typeface="Arial"/>
              <a:sym typeface="Arial"/>
            </a:endParaRPr>
          </a:p>
        </p:txBody>
      </p:sp>
      <p:sp>
        <p:nvSpPr>
          <p:cNvPr id="676" name="Google Shape;676;p38"/>
          <p:cNvSpPr/>
          <p:nvPr/>
        </p:nvSpPr>
        <p:spPr>
          <a:xfrm>
            <a:off x="8405442" y="16795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Morphological Processing</a:t>
            </a:r>
            <a:endParaRPr sz="1800" b="0" i="0" u="none" strike="noStrike" cap="none">
              <a:solidFill>
                <a:schemeClr val="dk1"/>
              </a:solidFill>
              <a:latin typeface="Arial"/>
              <a:ea typeface="Arial"/>
              <a:cs typeface="Arial"/>
              <a:sym typeface="Arial"/>
            </a:endParaRPr>
          </a:p>
        </p:txBody>
      </p:sp>
      <p:sp>
        <p:nvSpPr>
          <p:cNvPr id="677" name="Google Shape;677;p38"/>
          <p:cNvSpPr/>
          <p:nvPr/>
        </p:nvSpPr>
        <p:spPr>
          <a:xfrm>
            <a:off x="10372354"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Segmentation</a:t>
            </a:r>
            <a:endParaRPr sz="1800" b="0" i="0" u="none" strike="noStrike" cap="none">
              <a:solidFill>
                <a:schemeClr val="dk1"/>
              </a:solidFill>
              <a:latin typeface="Arial"/>
              <a:ea typeface="Arial"/>
              <a:cs typeface="Arial"/>
              <a:sym typeface="Arial"/>
            </a:endParaRPr>
          </a:p>
        </p:txBody>
      </p:sp>
      <p:sp>
        <p:nvSpPr>
          <p:cNvPr id="678" name="Google Shape;678;p38"/>
          <p:cNvSpPr/>
          <p:nvPr/>
        </p:nvSpPr>
        <p:spPr>
          <a:xfrm>
            <a:off x="10372354" y="51403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Representation &amp; Description</a:t>
            </a:r>
            <a:endParaRPr sz="1700" b="0" i="0" u="none" strike="noStrike" cap="none">
              <a:solidFill>
                <a:schemeClr val="dk1"/>
              </a:solidFill>
              <a:latin typeface="Arial"/>
              <a:ea typeface="Arial"/>
              <a:cs typeface="Arial"/>
              <a:sym typeface="Arial"/>
            </a:endParaRPr>
          </a:p>
        </p:txBody>
      </p:sp>
      <p:sp>
        <p:nvSpPr>
          <p:cNvPr id="679" name="Google Shape;679;p38"/>
          <p:cNvSpPr/>
          <p:nvPr/>
        </p:nvSpPr>
        <p:spPr>
          <a:xfrm>
            <a:off x="4046167" y="289242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Enhancement</a:t>
            </a:r>
            <a:endParaRPr sz="1800" b="0" i="0" u="none" strike="noStrike" cap="none">
              <a:solidFill>
                <a:schemeClr val="dk1"/>
              </a:solidFill>
              <a:latin typeface="Arial"/>
              <a:ea typeface="Arial"/>
              <a:cs typeface="Arial"/>
              <a:sym typeface="Arial"/>
            </a:endParaRPr>
          </a:p>
        </p:txBody>
      </p:sp>
      <p:sp>
        <p:nvSpPr>
          <p:cNvPr id="680" name="Google Shape;680;p38"/>
          <p:cNvSpPr/>
          <p:nvPr/>
        </p:nvSpPr>
        <p:spPr>
          <a:xfrm>
            <a:off x="10372354" y="4016376"/>
            <a:ext cx="1695450" cy="830263"/>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0" i="0" u="none" strike="noStrike" cap="none">
                <a:solidFill>
                  <a:schemeClr val="dk1"/>
                </a:solidFill>
                <a:latin typeface="Arial"/>
                <a:ea typeface="Arial"/>
                <a:cs typeface="Arial"/>
                <a:sym typeface="Arial"/>
              </a:rPr>
              <a:t>Object Recognition</a:t>
            </a:r>
            <a:endParaRPr sz="1700" b="0" i="0" u="none" strike="noStrike" cap="none">
              <a:solidFill>
                <a:schemeClr val="dk1"/>
              </a:solidFill>
              <a:latin typeface="Arial"/>
              <a:ea typeface="Arial"/>
              <a:cs typeface="Arial"/>
              <a:sym typeface="Arial"/>
            </a:endParaRPr>
          </a:p>
        </p:txBody>
      </p:sp>
      <p:sp>
        <p:nvSpPr>
          <p:cNvPr id="681" name="Google Shape;681;p38"/>
          <p:cNvSpPr txBox="1"/>
          <p:nvPr/>
        </p:nvSpPr>
        <p:spPr>
          <a:xfrm>
            <a:off x="3950917" y="5372101"/>
            <a:ext cx="18859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Problem Domain</a:t>
            </a:r>
            <a:endParaRPr sz="1800" b="0" i="0" u="none" strike="noStrike" cap="none">
              <a:solidFill>
                <a:schemeClr val="dk1"/>
              </a:solidFill>
              <a:latin typeface="Arial"/>
              <a:ea typeface="Arial"/>
              <a:cs typeface="Arial"/>
              <a:sym typeface="Arial"/>
            </a:endParaRPr>
          </a:p>
        </p:txBody>
      </p:sp>
      <p:cxnSp>
        <p:nvCxnSpPr>
          <p:cNvPr id="682" name="Google Shape;682;p38"/>
          <p:cNvCxnSpPr>
            <a:stCxn id="681" idx="0"/>
            <a:endCxn id="674" idx="2"/>
          </p:cNvCxnSpPr>
          <p:nvPr/>
        </p:nvCxnSpPr>
        <p:spPr>
          <a:xfrm rot="10800000">
            <a:off x="4893892" y="4846501"/>
            <a:ext cx="0" cy="525600"/>
          </a:xfrm>
          <a:prstGeom prst="straightConnector1">
            <a:avLst/>
          </a:prstGeom>
          <a:noFill/>
          <a:ln w="12700" cap="flat" cmpd="sng">
            <a:solidFill>
              <a:schemeClr val="dk1"/>
            </a:solidFill>
            <a:prstDash val="solid"/>
            <a:round/>
            <a:headEnd type="none" w="med" len="med"/>
            <a:tailEnd type="triangle" w="med" len="med"/>
          </a:ln>
        </p:spPr>
      </p:cxnSp>
      <p:cxnSp>
        <p:nvCxnSpPr>
          <p:cNvPr id="683" name="Google Shape;683;p38"/>
          <p:cNvCxnSpPr>
            <a:stCxn id="674" idx="0"/>
            <a:endCxn id="679" idx="2"/>
          </p:cNvCxnSpPr>
          <p:nvPr/>
        </p:nvCxnSpPr>
        <p:spPr>
          <a:xfrm rot="10800000">
            <a:off x="4893892" y="3722676"/>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84" name="Google Shape;684;p38"/>
          <p:cNvCxnSpPr>
            <a:stCxn id="680" idx="2"/>
            <a:endCxn id="678" idx="0"/>
          </p:cNvCxnSpPr>
          <p:nvPr/>
        </p:nvCxnSpPr>
        <p:spPr>
          <a:xfrm>
            <a:off x="11220079" y="484663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85" name="Google Shape;685;p38"/>
          <p:cNvCxnSpPr>
            <a:stCxn id="677" idx="2"/>
            <a:endCxn id="680" idx="0"/>
          </p:cNvCxnSpPr>
          <p:nvPr/>
        </p:nvCxnSpPr>
        <p:spPr>
          <a:xfrm>
            <a:off x="11220079" y="3722689"/>
            <a:ext cx="0" cy="293700"/>
          </a:xfrm>
          <a:prstGeom prst="straightConnector1">
            <a:avLst/>
          </a:prstGeom>
          <a:noFill/>
          <a:ln w="12700" cap="flat" cmpd="sng">
            <a:solidFill>
              <a:schemeClr val="dk1"/>
            </a:solidFill>
            <a:prstDash val="solid"/>
            <a:round/>
            <a:headEnd type="none" w="med" len="med"/>
            <a:tailEnd type="triangle" w="med" len="med"/>
          </a:ln>
        </p:spPr>
      </p:cxnSp>
      <p:cxnSp>
        <p:nvCxnSpPr>
          <p:cNvPr id="686" name="Google Shape;686;p38"/>
          <p:cNvCxnSpPr>
            <a:stCxn id="676" idx="3"/>
            <a:endCxn id="677" idx="0"/>
          </p:cNvCxnSpPr>
          <p:nvPr/>
        </p:nvCxnSpPr>
        <p:spPr>
          <a:xfrm>
            <a:off x="10100892" y="2094708"/>
            <a:ext cx="1119300" cy="797700"/>
          </a:xfrm>
          <a:prstGeom prst="bentConnector2">
            <a:avLst/>
          </a:prstGeom>
          <a:noFill/>
          <a:ln w="12700" cap="flat" cmpd="sng">
            <a:solidFill>
              <a:schemeClr val="dk1"/>
            </a:solidFill>
            <a:prstDash val="solid"/>
            <a:miter lim="800000"/>
            <a:headEnd type="none" w="med" len="med"/>
            <a:tailEnd type="triangle" w="med" len="med"/>
          </a:ln>
        </p:spPr>
      </p:cxnSp>
      <p:cxnSp>
        <p:nvCxnSpPr>
          <p:cNvPr id="687" name="Google Shape;687;p38"/>
          <p:cNvCxnSpPr>
            <a:stCxn id="675" idx="3"/>
            <a:endCxn id="676" idx="1"/>
          </p:cNvCxnSpPr>
          <p:nvPr/>
        </p:nvCxnSpPr>
        <p:spPr>
          <a:xfrm>
            <a:off x="7722817" y="2094708"/>
            <a:ext cx="682500" cy="0"/>
          </a:xfrm>
          <a:prstGeom prst="straightConnector1">
            <a:avLst/>
          </a:prstGeom>
          <a:noFill/>
          <a:ln w="12700" cap="flat" cmpd="sng">
            <a:solidFill>
              <a:schemeClr val="dk1"/>
            </a:solidFill>
            <a:prstDash val="solid"/>
            <a:round/>
            <a:headEnd type="none" w="med" len="med"/>
            <a:tailEnd type="triangle" w="med" len="med"/>
          </a:ln>
        </p:spPr>
      </p:cxnSp>
      <p:cxnSp>
        <p:nvCxnSpPr>
          <p:cNvPr id="688" name="Google Shape;688;p38"/>
          <p:cNvCxnSpPr>
            <a:stCxn id="679" idx="0"/>
            <a:endCxn id="675" idx="1"/>
          </p:cNvCxnSpPr>
          <p:nvPr/>
        </p:nvCxnSpPr>
        <p:spPr>
          <a:xfrm rot="-5400000">
            <a:off x="5061742" y="1926876"/>
            <a:ext cx="797700" cy="1133400"/>
          </a:xfrm>
          <a:prstGeom prst="bentConnector2">
            <a:avLst/>
          </a:prstGeom>
          <a:noFill/>
          <a:ln w="12700" cap="flat" cmpd="sng">
            <a:solidFill>
              <a:schemeClr val="dk1"/>
            </a:solidFill>
            <a:prstDash val="solid"/>
            <a:miter lim="800000"/>
            <a:headEnd type="none" w="med" len="med"/>
            <a:tailEnd type="triangle" w="med" len="med"/>
          </a:ln>
        </p:spPr>
      </p:cxnSp>
      <p:sp>
        <p:nvSpPr>
          <p:cNvPr id="689" name="Google Shape;689;p38"/>
          <p:cNvSpPr/>
          <p:nvPr/>
        </p:nvSpPr>
        <p:spPr>
          <a:xfrm>
            <a:off x="6060704" y="5507038"/>
            <a:ext cx="1695450" cy="830262"/>
          </a:xfrm>
          <a:prstGeom prst="rect">
            <a:avLst/>
          </a:prstGeom>
          <a:solidFill>
            <a:schemeClr val="accen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Colour Image Processing</a:t>
            </a:r>
            <a:endParaRPr sz="1800" b="0" i="0" u="none" strike="noStrike" cap="none">
              <a:solidFill>
                <a:schemeClr val="dk1"/>
              </a:solidFill>
              <a:latin typeface="Arial"/>
              <a:ea typeface="Arial"/>
              <a:cs typeface="Arial"/>
              <a:sym typeface="Arial"/>
            </a:endParaRPr>
          </a:p>
        </p:txBody>
      </p:sp>
      <p:sp>
        <p:nvSpPr>
          <p:cNvPr id="690" name="Google Shape;690;p38"/>
          <p:cNvSpPr/>
          <p:nvPr/>
        </p:nvSpPr>
        <p:spPr>
          <a:xfrm>
            <a:off x="8303842" y="5507038"/>
            <a:ext cx="1695450" cy="830262"/>
          </a:xfrm>
          <a:prstGeom prst="rect">
            <a:avLst/>
          </a:prstGeom>
          <a:solidFill>
            <a:schemeClr val="lt1"/>
          </a:solidFill>
          <a:ln w="254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Image Compression</a:t>
            </a:r>
            <a:endParaRPr sz="1800" b="0" i="0" u="none" strike="noStrike" cap="none">
              <a:solidFill>
                <a:schemeClr val="dk1"/>
              </a:solidFill>
              <a:latin typeface="Arial"/>
              <a:ea typeface="Arial"/>
              <a:cs typeface="Arial"/>
              <a:sym typeface="Arial"/>
            </a:endParaRPr>
          </a:p>
        </p:txBody>
      </p:sp>
      <p:pic>
        <p:nvPicPr>
          <p:cNvPr id="691" name="Google Shape;691;p38"/>
          <p:cNvPicPr preferRelativeResize="0"/>
          <p:nvPr/>
        </p:nvPicPr>
        <p:blipFill rotWithShape="1">
          <a:blip r:embed="rId3">
            <a:alphaModFix/>
          </a:blip>
          <a:srcRect b="26691"/>
          <a:stretch/>
        </p:blipFill>
        <p:spPr>
          <a:xfrm>
            <a:off x="5811468" y="2801938"/>
            <a:ext cx="4491037" cy="2152650"/>
          </a:xfrm>
          <a:prstGeom prst="rect">
            <a:avLst/>
          </a:prstGeom>
          <a:noFill/>
          <a:ln>
            <a:noFill/>
          </a:ln>
        </p:spPr>
      </p:pic>
      <p:sp>
        <p:nvSpPr>
          <p:cNvPr id="692" name="Google Shape;692;p38"/>
          <p:cNvSpPr/>
          <p:nvPr/>
        </p:nvSpPr>
        <p:spPr>
          <a:xfrm>
            <a:off x="104054" y="1258987"/>
            <a:ext cx="3620202" cy="507831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Color image processing involves the analysis, manipulation, and enhancement of images that contain color information.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It deals with images represented in color spaces such as RGB (Red, Green, Blue), CMYK (Cyan, Magenta, Yellow, Black), HSV (Hue, Saturation, Value), or other color models.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Color image processing techniques are used in various applications, including computer vision, medical imaging, remote sensing, and digital photography.</a:t>
            </a:r>
            <a:endParaRPr/>
          </a:p>
        </p:txBody>
      </p:sp>
      <p:sp>
        <p:nvSpPr>
          <p:cNvPr id="693" name="Google Shape;69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694" name="Google Shape;69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9"/>
          <p:cNvSpPr txBox="1">
            <a:spLocks noGrp="1"/>
          </p:cNvSpPr>
          <p:nvPr>
            <p:ph type="title"/>
          </p:nvPr>
        </p:nvSpPr>
        <p:spPr>
          <a:xfrm>
            <a:off x="1099457" y="271644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b="1">
                <a:latin typeface="Cambria"/>
                <a:ea typeface="Cambria"/>
                <a:cs typeface="Cambria"/>
                <a:sym typeface="Cambria"/>
              </a:rPr>
              <a:t>Components of an Image Processing System</a:t>
            </a:r>
            <a:endParaRPr/>
          </a:p>
        </p:txBody>
      </p:sp>
      <p:sp>
        <p:nvSpPr>
          <p:cNvPr id="700" name="Google Shape;70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01" name="Google Shape;70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49217" y="2370196"/>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b="1">
                <a:latin typeface="Cambria"/>
                <a:ea typeface="Cambria"/>
                <a:cs typeface="Cambria"/>
                <a:sym typeface="Cambria"/>
              </a:rPr>
              <a:t>INTRODUCTION</a:t>
            </a:r>
            <a:endParaRPr b="1">
              <a:latin typeface="Cambria"/>
              <a:ea typeface="Cambria"/>
              <a:cs typeface="Cambria"/>
              <a:sym typeface="Cambria"/>
            </a:endParaRPr>
          </a:p>
        </p:txBody>
      </p:sp>
      <p:sp>
        <p:nvSpPr>
          <p:cNvPr id="114" name="Google Shape;1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15" name="Google Shape;11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0"/>
          <p:cNvSpPr txBox="1">
            <a:spLocks noGrp="1"/>
          </p:cNvSpPr>
          <p:nvPr>
            <p:ph type="title"/>
          </p:nvPr>
        </p:nvSpPr>
        <p:spPr>
          <a:xfrm>
            <a:off x="838199" y="12546"/>
            <a:ext cx="9484606"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b="1">
                <a:latin typeface="Cambria"/>
                <a:ea typeface="Cambria"/>
                <a:cs typeface="Cambria"/>
                <a:sym typeface="Cambria"/>
              </a:rPr>
              <a:t>Components of an Image Processing System</a:t>
            </a:r>
            <a:br>
              <a:rPr lang="en-US" sz="4000" b="1">
                <a:latin typeface="Cambria"/>
                <a:ea typeface="Cambria"/>
                <a:cs typeface="Cambria"/>
                <a:sym typeface="Cambria"/>
              </a:rPr>
            </a:br>
            <a:r>
              <a:rPr lang="en-US" sz="4000" b="1">
                <a:latin typeface="Cambria"/>
                <a:ea typeface="Cambria"/>
                <a:cs typeface="Cambria"/>
                <a:sym typeface="Cambria"/>
              </a:rPr>
              <a:t>Image Sensors</a:t>
            </a:r>
            <a:endParaRPr/>
          </a:p>
        </p:txBody>
      </p:sp>
      <p:sp>
        <p:nvSpPr>
          <p:cNvPr id="707" name="Google Shape;707;p40"/>
          <p:cNvSpPr/>
          <p:nvPr/>
        </p:nvSpPr>
        <p:spPr>
          <a:xfrm>
            <a:off x="328549" y="1467729"/>
            <a:ext cx="5145975" cy="480131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Starting with image sensing, there are two elements required to acquire digital images.</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first is a physical device that is sensitive to the energy radiated by the object we wish to image.</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second, called a </a:t>
            </a:r>
            <a:r>
              <a:rPr lang="en-US" sz="1800" b="0" i="1" u="none" strike="noStrike" cap="none">
                <a:solidFill>
                  <a:schemeClr val="dk1"/>
                </a:solidFill>
                <a:latin typeface="Cambria"/>
                <a:ea typeface="Cambria"/>
                <a:cs typeface="Cambria"/>
                <a:sym typeface="Cambria"/>
              </a:rPr>
              <a:t>digitizer</a:t>
            </a:r>
            <a:r>
              <a:rPr lang="en-US" sz="1800" b="0" i="0" u="none" strike="noStrike" cap="none">
                <a:solidFill>
                  <a:schemeClr val="dk1"/>
                </a:solidFill>
                <a:latin typeface="Cambria"/>
                <a:ea typeface="Cambria"/>
                <a:cs typeface="Cambria"/>
                <a:sym typeface="Cambria"/>
              </a:rPr>
              <a:t>, is a device for converting the output of the physical sensing device into digital form.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For instance, in a digital video camera, the sensors produce an electrical output proportional to light intensity.</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digitizer converts these outputs to digital data</a:t>
            </a:r>
            <a:endParaRPr/>
          </a:p>
        </p:txBody>
      </p:sp>
      <p:pic>
        <p:nvPicPr>
          <p:cNvPr id="708" name="Google Shape;708;p40"/>
          <p:cNvPicPr preferRelativeResize="0"/>
          <p:nvPr/>
        </p:nvPicPr>
        <p:blipFill rotWithShape="1">
          <a:blip r:embed="rId3">
            <a:alphaModFix/>
          </a:blip>
          <a:srcRect/>
          <a:stretch/>
        </p:blipFill>
        <p:spPr>
          <a:xfrm>
            <a:off x="6483927" y="1324708"/>
            <a:ext cx="5547694" cy="5547694"/>
          </a:xfrm>
          <a:prstGeom prst="rect">
            <a:avLst/>
          </a:prstGeom>
          <a:noFill/>
          <a:ln>
            <a:noFill/>
          </a:ln>
        </p:spPr>
      </p:pic>
      <p:sp>
        <p:nvSpPr>
          <p:cNvPr id="709" name="Google Shape;70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10" name="Google Shape;71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txBox="1">
            <a:spLocks noGrp="1"/>
          </p:cNvSpPr>
          <p:nvPr>
            <p:ph type="title"/>
          </p:nvPr>
        </p:nvSpPr>
        <p:spPr>
          <a:xfrm>
            <a:off x="838199" y="12546"/>
            <a:ext cx="9286302"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Specialized Image Processing hardware</a:t>
            </a:r>
            <a:endParaRPr/>
          </a:p>
        </p:txBody>
      </p:sp>
      <p:sp>
        <p:nvSpPr>
          <p:cNvPr id="716" name="Google Shape;716;p41"/>
          <p:cNvSpPr/>
          <p:nvPr/>
        </p:nvSpPr>
        <p:spPr>
          <a:xfrm>
            <a:off x="209796" y="1420398"/>
            <a:ext cx="5597238" cy="535531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Specialized image processing hardware usually consists of the digitizer just mentioned, plus hardware that performs other primitive operations, such as an arithmetic logic unit (ALU), that performs arithmetic and logical operations in parallel on entire images.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One example of how an ALU is used is in averaging images as quickly as they are digitized, for the purpose of noise reduction.</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This type of hardware sometimes is called a front-end subsystem, and its most distinguishing characteristic is speed.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In other words, this unit performs functions that require fast data throughputs (e.g., digitizing and averaging video images at 30 frames/s) that the typical main computer cannot handle.</a:t>
            </a:r>
            <a:endParaRPr/>
          </a:p>
        </p:txBody>
      </p:sp>
      <p:pic>
        <p:nvPicPr>
          <p:cNvPr id="717" name="Google Shape;717;p41"/>
          <p:cNvPicPr preferRelativeResize="0"/>
          <p:nvPr/>
        </p:nvPicPr>
        <p:blipFill rotWithShape="1">
          <a:blip r:embed="rId3">
            <a:alphaModFix/>
          </a:blip>
          <a:srcRect/>
          <a:stretch/>
        </p:blipFill>
        <p:spPr>
          <a:xfrm>
            <a:off x="6158429" y="1420722"/>
            <a:ext cx="5932567" cy="5437278"/>
          </a:xfrm>
          <a:prstGeom prst="rect">
            <a:avLst/>
          </a:prstGeom>
          <a:noFill/>
          <a:ln>
            <a:noFill/>
          </a:ln>
        </p:spPr>
      </p:pic>
      <p:sp>
        <p:nvSpPr>
          <p:cNvPr id="718" name="Google Shape;7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19" name="Google Shape;71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2"/>
          <p:cNvSpPr txBox="1">
            <a:spLocks noGrp="1"/>
          </p:cNvSpPr>
          <p:nvPr>
            <p:ph type="title"/>
          </p:nvPr>
        </p:nvSpPr>
        <p:spPr>
          <a:xfrm>
            <a:off x="838199" y="12546"/>
            <a:ext cx="9440538"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Computer</a:t>
            </a:r>
            <a:endParaRPr/>
          </a:p>
        </p:txBody>
      </p:sp>
      <p:sp>
        <p:nvSpPr>
          <p:cNvPr id="725" name="Google Shape;725;p42"/>
          <p:cNvSpPr/>
          <p:nvPr/>
        </p:nvSpPr>
        <p:spPr>
          <a:xfrm>
            <a:off x="209796" y="1420398"/>
            <a:ext cx="5181601" cy="341632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computer in an image processing system is a general-purpose computer and can range from a PC to a supercomputer.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In dedicated applications, sometimes custom computers are used to achieve a required level of performance, but our interest here is on general-purpose image processing systems.</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In these systems, almost any well-equipped PC-type machine is suitable for off-line image processing tasks.</a:t>
            </a:r>
            <a:endParaRPr/>
          </a:p>
        </p:txBody>
      </p:sp>
      <p:pic>
        <p:nvPicPr>
          <p:cNvPr id="726" name="Google Shape;726;p42"/>
          <p:cNvPicPr preferRelativeResize="0"/>
          <p:nvPr/>
        </p:nvPicPr>
        <p:blipFill rotWithShape="1">
          <a:blip r:embed="rId3">
            <a:alphaModFix/>
          </a:blip>
          <a:srcRect/>
          <a:stretch/>
        </p:blipFill>
        <p:spPr>
          <a:xfrm>
            <a:off x="5860974" y="1375018"/>
            <a:ext cx="5840141" cy="5482982"/>
          </a:xfrm>
          <a:prstGeom prst="rect">
            <a:avLst/>
          </a:prstGeom>
          <a:noFill/>
          <a:ln>
            <a:noFill/>
          </a:ln>
        </p:spPr>
      </p:pic>
      <p:sp>
        <p:nvSpPr>
          <p:cNvPr id="727" name="Google Shape;72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28" name="Google Shape;72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3"/>
          <p:cNvSpPr txBox="1">
            <a:spLocks noGrp="1"/>
          </p:cNvSpPr>
          <p:nvPr>
            <p:ph type="title"/>
          </p:nvPr>
        </p:nvSpPr>
        <p:spPr>
          <a:xfrm>
            <a:off x="838199" y="12546"/>
            <a:ext cx="9429521"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Image Processing Software</a:t>
            </a:r>
            <a:endParaRPr/>
          </a:p>
        </p:txBody>
      </p:sp>
      <p:sp>
        <p:nvSpPr>
          <p:cNvPr id="734" name="Google Shape;734;p43"/>
          <p:cNvSpPr/>
          <p:nvPr/>
        </p:nvSpPr>
        <p:spPr>
          <a:xfrm>
            <a:off x="209796" y="1640735"/>
            <a:ext cx="5181601"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1" u="none" strike="noStrike" cap="none">
                <a:solidFill>
                  <a:schemeClr val="dk1"/>
                </a:solidFill>
                <a:latin typeface="Cambria"/>
                <a:ea typeface="Cambria"/>
                <a:cs typeface="Cambria"/>
                <a:sym typeface="Cambria"/>
              </a:rPr>
              <a:t>Software </a:t>
            </a:r>
            <a:r>
              <a:rPr lang="en-US" sz="1800" b="0" i="0" u="none" strike="noStrike" cap="none">
                <a:solidFill>
                  <a:schemeClr val="dk1"/>
                </a:solidFill>
                <a:latin typeface="Cambria"/>
                <a:ea typeface="Cambria"/>
                <a:cs typeface="Cambria"/>
                <a:sym typeface="Cambria"/>
              </a:rPr>
              <a:t>for image processing consists of specialized modules that perform specific tasks.</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A well-designed package also includes the capability for the user to write code that, as a minimum, utilizes the specialized modules.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More sophisticated software packages allow the integration of those modules and general-purpose software commands from at least one computer language.</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p:txBody>
      </p:sp>
      <p:pic>
        <p:nvPicPr>
          <p:cNvPr id="735" name="Google Shape;735;p43"/>
          <p:cNvPicPr preferRelativeResize="0"/>
          <p:nvPr/>
        </p:nvPicPr>
        <p:blipFill rotWithShape="1">
          <a:blip r:embed="rId3">
            <a:alphaModFix/>
          </a:blip>
          <a:srcRect/>
          <a:stretch/>
        </p:blipFill>
        <p:spPr>
          <a:xfrm>
            <a:off x="6643171" y="1552678"/>
            <a:ext cx="5305322" cy="5305322"/>
          </a:xfrm>
          <a:prstGeom prst="rect">
            <a:avLst/>
          </a:prstGeom>
          <a:noFill/>
          <a:ln>
            <a:noFill/>
          </a:ln>
        </p:spPr>
      </p:pic>
      <p:sp>
        <p:nvSpPr>
          <p:cNvPr id="736" name="Google Shape;73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37" name="Google Shape;73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4"/>
          <p:cNvSpPr txBox="1">
            <a:spLocks noGrp="1"/>
          </p:cNvSpPr>
          <p:nvPr>
            <p:ph type="title"/>
          </p:nvPr>
        </p:nvSpPr>
        <p:spPr>
          <a:xfrm>
            <a:off x="838199" y="12546"/>
            <a:ext cx="945155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Mass Storage</a:t>
            </a:r>
            <a:endParaRPr/>
          </a:p>
        </p:txBody>
      </p:sp>
      <p:sp>
        <p:nvSpPr>
          <p:cNvPr id="743" name="Google Shape;743;p44"/>
          <p:cNvSpPr/>
          <p:nvPr/>
        </p:nvSpPr>
        <p:spPr>
          <a:xfrm>
            <a:off x="209796" y="1420398"/>
            <a:ext cx="5181601"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1" u="none" strike="noStrike" cap="none">
                <a:solidFill>
                  <a:schemeClr val="dk1"/>
                </a:solidFill>
                <a:latin typeface="Cambria"/>
                <a:ea typeface="Cambria"/>
                <a:cs typeface="Cambria"/>
                <a:sym typeface="Cambria"/>
              </a:rPr>
              <a:t>Mass storage </a:t>
            </a:r>
            <a:r>
              <a:rPr lang="en-US" sz="1800" b="0" i="0" u="none" strike="noStrike" cap="none">
                <a:solidFill>
                  <a:schemeClr val="dk1"/>
                </a:solidFill>
                <a:latin typeface="Cambria"/>
                <a:ea typeface="Cambria"/>
                <a:cs typeface="Cambria"/>
                <a:sym typeface="Cambria"/>
              </a:rPr>
              <a:t>capability is a must in image processing applications. An image of size pixels, in which the intensity of each pixel is an 8-bit quantity, requires one megabyte of storage space if the image is not compressed.</a:t>
            </a:r>
            <a:endParaRPr/>
          </a:p>
          <a:p>
            <a:pPr marL="0" marR="0" lvl="0" indent="0" algn="just" rtl="0">
              <a:spcBef>
                <a:spcPts val="0"/>
              </a:spcBef>
              <a:spcAft>
                <a:spcPts val="0"/>
              </a:spcAft>
              <a:buNone/>
            </a:pPr>
            <a:endParaRPr sz="1800" b="0" i="0" u="none" strike="noStrike" cap="none">
              <a:solidFill>
                <a:schemeClr val="dk1"/>
              </a:solidFill>
              <a:latin typeface="Cambria"/>
              <a:ea typeface="Cambria"/>
              <a:cs typeface="Cambria"/>
              <a:sym typeface="Cambria"/>
            </a:endParaRPr>
          </a:p>
          <a:p>
            <a:pPr marL="0" marR="0" lvl="0" indent="0" algn="just" rtl="0">
              <a:spcBef>
                <a:spcPts val="0"/>
              </a:spcBef>
              <a:spcAft>
                <a:spcPts val="0"/>
              </a:spcAft>
              <a:buNone/>
            </a:pPr>
            <a:r>
              <a:rPr lang="en-US" sz="1800" b="0" i="0" u="none" strike="noStrike" cap="none">
                <a:solidFill>
                  <a:schemeClr val="dk1"/>
                </a:solidFill>
                <a:latin typeface="Cambria"/>
                <a:ea typeface="Cambria"/>
                <a:cs typeface="Cambria"/>
                <a:sym typeface="Cambria"/>
              </a:rPr>
              <a:t>Digital storage for image processing applications falls into three principal categories:</a:t>
            </a:r>
            <a:endParaRPr/>
          </a:p>
          <a:p>
            <a:pPr marL="0" marR="0" lvl="0" indent="0" algn="just" rtl="0">
              <a:spcBef>
                <a:spcPts val="0"/>
              </a:spcBef>
              <a:spcAft>
                <a:spcPts val="0"/>
              </a:spcAft>
              <a:buNone/>
            </a:pPr>
            <a:endParaRPr sz="1800" b="0" i="0" u="none" strike="noStrike" cap="none">
              <a:solidFill>
                <a:schemeClr val="dk1"/>
              </a:solidFill>
              <a:latin typeface="Cambria"/>
              <a:ea typeface="Cambria"/>
              <a:cs typeface="Cambria"/>
              <a:sym typeface="Cambria"/>
            </a:endParaRPr>
          </a:p>
          <a:p>
            <a:pPr marL="342900" marR="0" lvl="0" indent="-342900" algn="just" rtl="0">
              <a:spcBef>
                <a:spcPts val="0"/>
              </a:spcBef>
              <a:spcAft>
                <a:spcPts val="0"/>
              </a:spcAft>
              <a:buClr>
                <a:schemeClr val="dk1"/>
              </a:buClr>
              <a:buSzPts val="1800"/>
              <a:buFont typeface="Cambria"/>
              <a:buAutoNum type="arabicParenBoth"/>
            </a:pPr>
            <a:r>
              <a:rPr lang="en-US" sz="1800" b="0" i="0" u="none" strike="noStrike" cap="none">
                <a:solidFill>
                  <a:schemeClr val="dk1"/>
                </a:solidFill>
                <a:latin typeface="Cambria"/>
                <a:ea typeface="Cambria"/>
                <a:cs typeface="Cambria"/>
                <a:sym typeface="Cambria"/>
              </a:rPr>
              <a:t>short-term storage for use during processing, </a:t>
            </a:r>
            <a:r>
              <a:rPr lang="en-US" sz="1800" b="1" i="1" u="none" strike="noStrike" cap="none">
                <a:solidFill>
                  <a:schemeClr val="dk1"/>
                </a:solidFill>
                <a:latin typeface="Cambria"/>
                <a:ea typeface="Cambria"/>
                <a:cs typeface="Cambria"/>
                <a:sym typeface="Cambria"/>
              </a:rPr>
              <a:t>(Frame Buffer)</a:t>
            </a:r>
            <a:endParaRPr/>
          </a:p>
          <a:p>
            <a:pPr marL="0" marR="0" lvl="0" indent="0" algn="just" rtl="0">
              <a:spcBef>
                <a:spcPts val="0"/>
              </a:spcBef>
              <a:spcAft>
                <a:spcPts val="0"/>
              </a:spcAft>
              <a:buNone/>
            </a:pPr>
            <a:endParaRPr sz="1800" b="0" i="0" u="none" strike="noStrike" cap="none">
              <a:solidFill>
                <a:schemeClr val="dk1"/>
              </a:solidFill>
              <a:latin typeface="Cambria"/>
              <a:ea typeface="Cambria"/>
              <a:cs typeface="Cambria"/>
              <a:sym typeface="Cambria"/>
            </a:endParaRPr>
          </a:p>
          <a:p>
            <a:pPr marL="0" marR="0" lvl="0" indent="0" algn="just" rtl="0">
              <a:spcBef>
                <a:spcPts val="0"/>
              </a:spcBef>
              <a:spcAft>
                <a:spcPts val="0"/>
              </a:spcAft>
              <a:buNone/>
            </a:pPr>
            <a:r>
              <a:rPr lang="en-US" sz="1800" b="0" i="0" u="none" strike="noStrike" cap="none">
                <a:solidFill>
                  <a:schemeClr val="dk1"/>
                </a:solidFill>
                <a:latin typeface="Cambria"/>
                <a:ea typeface="Cambria"/>
                <a:cs typeface="Cambria"/>
                <a:sym typeface="Cambria"/>
              </a:rPr>
              <a:t>(2) on-line storage for relatively fast recall</a:t>
            </a:r>
            <a:endParaRPr sz="1800" b="0" i="0" u="none" strike="noStrike" cap="none">
              <a:solidFill>
                <a:schemeClr val="dk1"/>
              </a:solidFill>
              <a:latin typeface="Cambria"/>
              <a:ea typeface="Cambria"/>
              <a:cs typeface="Cambria"/>
              <a:sym typeface="Cambria"/>
            </a:endParaRPr>
          </a:p>
          <a:p>
            <a:pPr marL="0" marR="0" lvl="0" indent="0" algn="just" rtl="0">
              <a:spcBef>
                <a:spcPts val="0"/>
              </a:spcBef>
              <a:spcAft>
                <a:spcPts val="0"/>
              </a:spcAft>
              <a:buNone/>
            </a:pPr>
            <a:endParaRPr sz="1800" b="0" i="0" u="none" strike="noStrike" cap="none">
              <a:solidFill>
                <a:schemeClr val="dk1"/>
              </a:solidFill>
              <a:latin typeface="Cambria"/>
              <a:ea typeface="Cambria"/>
              <a:cs typeface="Cambria"/>
              <a:sym typeface="Cambria"/>
            </a:endParaRPr>
          </a:p>
          <a:p>
            <a:pPr marL="0" marR="0" lvl="0" indent="0" algn="just" rtl="0">
              <a:spcBef>
                <a:spcPts val="0"/>
              </a:spcBef>
              <a:spcAft>
                <a:spcPts val="0"/>
              </a:spcAft>
              <a:buNone/>
            </a:pPr>
            <a:r>
              <a:rPr lang="en-US" sz="1800" b="0" i="0" u="none" strike="noStrike" cap="none">
                <a:solidFill>
                  <a:schemeClr val="dk1"/>
                </a:solidFill>
                <a:latin typeface="Cambria"/>
                <a:ea typeface="Cambria"/>
                <a:cs typeface="Cambria"/>
                <a:sym typeface="Cambria"/>
              </a:rPr>
              <a:t>(3) archival storage, characterized by infrequent access.</a:t>
            </a:r>
            <a:endParaRPr/>
          </a:p>
        </p:txBody>
      </p:sp>
      <p:pic>
        <p:nvPicPr>
          <p:cNvPr id="744" name="Google Shape;744;p44"/>
          <p:cNvPicPr preferRelativeResize="0"/>
          <p:nvPr/>
        </p:nvPicPr>
        <p:blipFill rotWithShape="1">
          <a:blip r:embed="rId3">
            <a:alphaModFix/>
          </a:blip>
          <a:srcRect/>
          <a:stretch/>
        </p:blipFill>
        <p:spPr>
          <a:xfrm>
            <a:off x="6354157" y="1420398"/>
            <a:ext cx="5382940" cy="5382940"/>
          </a:xfrm>
          <a:prstGeom prst="rect">
            <a:avLst/>
          </a:prstGeom>
          <a:noFill/>
          <a:ln>
            <a:noFill/>
          </a:ln>
        </p:spPr>
      </p:pic>
      <p:sp>
        <p:nvSpPr>
          <p:cNvPr id="745" name="Google Shape;74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46" name="Google Shape;74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5"/>
          <p:cNvSpPr txBox="1">
            <a:spLocks noGrp="1"/>
          </p:cNvSpPr>
          <p:nvPr>
            <p:ph type="title"/>
          </p:nvPr>
        </p:nvSpPr>
        <p:spPr>
          <a:xfrm>
            <a:off x="838199" y="12546"/>
            <a:ext cx="9462572"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Image Displays</a:t>
            </a:r>
            <a:endParaRPr/>
          </a:p>
        </p:txBody>
      </p:sp>
      <p:sp>
        <p:nvSpPr>
          <p:cNvPr id="752" name="Google Shape;752;p45"/>
          <p:cNvSpPr/>
          <p:nvPr/>
        </p:nvSpPr>
        <p:spPr>
          <a:xfrm>
            <a:off x="220813" y="1607771"/>
            <a:ext cx="5941622" cy="424731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Image displays in use today are mainly color (preferably flat screen) TV monitors.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Monitors are driven by the outputs of image and graphics display cards that are an integral part of the computer system.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Seldom are there requirements for image display applications that cannot be met by display cards available commercially as part of the computer system.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In some cases, it is necessary to have stereo displays, and these are implemented in the form of headgear containing two small displays embedded in goggles worn by the user.</a:t>
            </a:r>
            <a:endParaRPr/>
          </a:p>
        </p:txBody>
      </p:sp>
      <p:pic>
        <p:nvPicPr>
          <p:cNvPr id="753" name="Google Shape;753;p45"/>
          <p:cNvPicPr preferRelativeResize="0"/>
          <p:nvPr/>
        </p:nvPicPr>
        <p:blipFill rotWithShape="1">
          <a:blip r:embed="rId3">
            <a:alphaModFix/>
          </a:blip>
          <a:srcRect/>
          <a:stretch/>
        </p:blipFill>
        <p:spPr>
          <a:xfrm>
            <a:off x="6599103" y="1607771"/>
            <a:ext cx="5250229" cy="5250229"/>
          </a:xfrm>
          <a:prstGeom prst="rect">
            <a:avLst/>
          </a:prstGeom>
          <a:noFill/>
          <a:ln>
            <a:noFill/>
          </a:ln>
        </p:spPr>
      </p:pic>
      <p:sp>
        <p:nvSpPr>
          <p:cNvPr id="754" name="Google Shape;75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55" name="Google Shape;75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6"/>
          <p:cNvSpPr txBox="1">
            <a:spLocks noGrp="1"/>
          </p:cNvSpPr>
          <p:nvPr>
            <p:ph type="title"/>
          </p:nvPr>
        </p:nvSpPr>
        <p:spPr>
          <a:xfrm>
            <a:off x="827182" y="158576"/>
            <a:ext cx="9440538"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Hardcopy</a:t>
            </a:r>
            <a:endParaRPr/>
          </a:p>
        </p:txBody>
      </p:sp>
      <p:sp>
        <p:nvSpPr>
          <p:cNvPr id="761" name="Google Shape;761;p46"/>
          <p:cNvSpPr/>
          <p:nvPr/>
        </p:nvSpPr>
        <p:spPr>
          <a:xfrm>
            <a:off x="209796" y="1640736"/>
            <a:ext cx="5941622" cy="39703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Hardcopy devices for recording images include laser printers, film cameras, heat-sensitive devices, inkjet units, and digital units, such as optical and CDROM disks.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Film provides the highest possible resolution, but paper is the obvious medium of choice for written material.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For presentations, images are displayed on film transparencies or in a digital medium if image projection equipment is used.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The latter approach is gaining acceptance as the standard for image presentations.</a:t>
            </a:r>
            <a:endParaRPr sz="1800" b="0" i="0" u="none" strike="noStrike" cap="none">
              <a:solidFill>
                <a:schemeClr val="dk1"/>
              </a:solidFill>
              <a:latin typeface="Cambria"/>
              <a:ea typeface="Cambria"/>
              <a:cs typeface="Cambria"/>
              <a:sym typeface="Cambria"/>
            </a:endParaRPr>
          </a:p>
        </p:txBody>
      </p:sp>
      <p:pic>
        <p:nvPicPr>
          <p:cNvPr id="762" name="Google Shape;762;p46"/>
          <p:cNvPicPr preferRelativeResize="0"/>
          <p:nvPr/>
        </p:nvPicPr>
        <p:blipFill rotWithShape="1">
          <a:blip r:embed="rId3">
            <a:alphaModFix/>
          </a:blip>
          <a:srcRect/>
          <a:stretch/>
        </p:blipFill>
        <p:spPr>
          <a:xfrm>
            <a:off x="6632154" y="1484139"/>
            <a:ext cx="5373861" cy="5373861"/>
          </a:xfrm>
          <a:prstGeom prst="rect">
            <a:avLst/>
          </a:prstGeom>
          <a:noFill/>
          <a:ln>
            <a:noFill/>
          </a:ln>
        </p:spPr>
      </p:pic>
      <p:sp>
        <p:nvSpPr>
          <p:cNvPr id="763" name="Google Shape;76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64" name="Google Shape;7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7"/>
          <p:cNvSpPr txBox="1">
            <a:spLocks noGrp="1"/>
          </p:cNvSpPr>
          <p:nvPr>
            <p:ph type="title"/>
          </p:nvPr>
        </p:nvSpPr>
        <p:spPr>
          <a:xfrm>
            <a:off x="838199" y="94835"/>
            <a:ext cx="10002399"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sz="4000">
                <a:latin typeface="Cambria"/>
                <a:ea typeface="Cambria"/>
                <a:cs typeface="Cambria"/>
                <a:sym typeface="Cambria"/>
              </a:rPr>
              <a:t>Components of an Image Processing System (Contd.)</a:t>
            </a:r>
            <a:br>
              <a:rPr lang="en-US" sz="4000">
                <a:latin typeface="Cambria"/>
                <a:ea typeface="Cambria"/>
                <a:cs typeface="Cambria"/>
                <a:sym typeface="Cambria"/>
              </a:rPr>
            </a:br>
            <a:r>
              <a:rPr lang="en-US" sz="4000">
                <a:latin typeface="Cambria"/>
                <a:ea typeface="Cambria"/>
                <a:cs typeface="Cambria"/>
                <a:sym typeface="Cambria"/>
              </a:rPr>
              <a:t>Networking</a:t>
            </a:r>
            <a:endParaRPr/>
          </a:p>
        </p:txBody>
      </p:sp>
      <p:sp>
        <p:nvSpPr>
          <p:cNvPr id="770" name="Google Shape;770;p47"/>
          <p:cNvSpPr/>
          <p:nvPr/>
        </p:nvSpPr>
        <p:spPr>
          <a:xfrm>
            <a:off x="209796" y="1805989"/>
            <a:ext cx="5941622" cy="39703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Networking is almost a default function in any computer system in use today.</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Because of the large amount of data inherent in image processing applications, the key consideration in image transmission is bandwidth.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In dedicated networks, this typically is not a problem, but communications with remote sites via the Internet are not always as efficient. </a:t>
            </a:r>
            <a:endParaRPr sz="1800" b="0" i="0" u="none" strike="noStrike" cap="none">
              <a:solidFill>
                <a:schemeClr val="dk1"/>
              </a:solidFill>
              <a:latin typeface="Cambria"/>
              <a:ea typeface="Cambria"/>
              <a:cs typeface="Cambria"/>
              <a:sym typeface="Cambria"/>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Cambria"/>
              <a:ea typeface="Cambria"/>
              <a:cs typeface="Cambria"/>
              <a:sym typeface="Cambria"/>
            </a:endParaRPr>
          </a:p>
          <a:p>
            <a:pPr marL="285750" marR="0" lvl="0" indent="-285750" algn="just" rtl="0">
              <a:spcBef>
                <a:spcPts val="0"/>
              </a:spcBef>
              <a:spcAft>
                <a:spcPts val="0"/>
              </a:spcAft>
              <a:buClr>
                <a:schemeClr val="dk1"/>
              </a:buClr>
              <a:buSzPts val="1800"/>
              <a:buFont typeface="Arial"/>
              <a:buChar char="•"/>
            </a:pPr>
            <a:r>
              <a:rPr lang="en-US" sz="1800" b="0" i="0" u="none" strike="noStrike" cap="none">
                <a:solidFill>
                  <a:schemeClr val="dk1"/>
                </a:solidFill>
                <a:latin typeface="Cambria"/>
                <a:ea typeface="Cambria"/>
                <a:cs typeface="Cambria"/>
                <a:sym typeface="Cambria"/>
              </a:rPr>
              <a:t>Fortunately, this situation is improving quickly as a result of optical fiber and other broadband technologies.</a:t>
            </a:r>
            <a:endParaRPr sz="1800" b="0" i="0" u="none" strike="noStrike" cap="none">
              <a:solidFill>
                <a:schemeClr val="dk1"/>
              </a:solidFill>
              <a:latin typeface="Cambria"/>
              <a:ea typeface="Cambria"/>
              <a:cs typeface="Cambria"/>
              <a:sym typeface="Cambria"/>
            </a:endParaRPr>
          </a:p>
        </p:txBody>
      </p:sp>
      <p:pic>
        <p:nvPicPr>
          <p:cNvPr id="771" name="Google Shape;771;p47"/>
          <p:cNvPicPr preferRelativeResize="0"/>
          <p:nvPr/>
        </p:nvPicPr>
        <p:blipFill rotWithShape="1">
          <a:blip r:embed="rId3">
            <a:alphaModFix/>
          </a:blip>
          <a:srcRect/>
          <a:stretch/>
        </p:blipFill>
        <p:spPr>
          <a:xfrm>
            <a:off x="6510968" y="1520326"/>
            <a:ext cx="5361542" cy="5217545"/>
          </a:xfrm>
          <a:prstGeom prst="rect">
            <a:avLst/>
          </a:prstGeom>
          <a:noFill/>
          <a:ln>
            <a:noFill/>
          </a:ln>
        </p:spPr>
      </p:pic>
      <p:sp>
        <p:nvSpPr>
          <p:cNvPr id="772" name="Google Shape;77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73" name="Google Shape;77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8"/>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b="1">
                <a:latin typeface="Cambria"/>
                <a:ea typeface="Cambria"/>
                <a:cs typeface="Cambria"/>
                <a:sym typeface="Cambria"/>
              </a:rPr>
              <a:t>Self Test Questions</a:t>
            </a:r>
            <a:endParaRPr sz="4000" b="1">
              <a:latin typeface="Cambria"/>
              <a:ea typeface="Cambria"/>
              <a:cs typeface="Cambria"/>
              <a:sym typeface="Cambria"/>
            </a:endParaRPr>
          </a:p>
        </p:txBody>
      </p:sp>
      <p:sp>
        <p:nvSpPr>
          <p:cNvPr id="779" name="Google Shape;779;p48"/>
          <p:cNvSpPr txBox="1">
            <a:spLocks noGrp="1"/>
          </p:cNvSpPr>
          <p:nvPr>
            <p:ph type="body" idx="1"/>
          </p:nvPr>
        </p:nvSpPr>
        <p:spPr>
          <a:xfrm>
            <a:off x="193963" y="1085170"/>
            <a:ext cx="5598226" cy="435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800"/>
              <a:buNone/>
            </a:pPr>
            <a:r>
              <a:rPr lang="en-US" sz="1800">
                <a:latin typeface="Cambria"/>
                <a:ea typeface="Cambria"/>
                <a:cs typeface="Cambria"/>
                <a:sym typeface="Cambria"/>
              </a:rPr>
              <a:t>1. Which step involves extracting relevant information or features from an image?</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a) Image Enhancement</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b) Image Restoration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c) Image Segmentation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d) Feature Extraction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a:t>
            </a:r>
            <a:r>
              <a:rPr lang="en-US" sz="1800" b="1">
                <a:latin typeface="Cambria"/>
                <a:ea typeface="Cambria"/>
                <a:cs typeface="Cambria"/>
                <a:sym typeface="Cambria"/>
              </a:rPr>
              <a:t>Answer: d) Feature Extraction</a:t>
            </a:r>
            <a:endParaRPr/>
          </a:p>
          <a:p>
            <a:pPr marL="228600" lvl="0" indent="-114300" algn="l" rtl="0">
              <a:lnSpc>
                <a:spcPct val="100000"/>
              </a:lnSpc>
              <a:spcBef>
                <a:spcPts val="1000"/>
              </a:spcBef>
              <a:spcAft>
                <a:spcPts val="0"/>
              </a:spcAft>
              <a:buClr>
                <a:schemeClr val="dk1"/>
              </a:buClr>
              <a:buSzPts val="1800"/>
              <a:buNone/>
            </a:pPr>
            <a:endParaRPr sz="1800" b="1">
              <a:latin typeface="Cambria"/>
              <a:ea typeface="Cambria"/>
              <a:cs typeface="Cambria"/>
              <a:sym typeface="Cambria"/>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2. What is the process of assigning labels or class identities to objects in an image called?</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a) Image Recognition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b) Image Analysis</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c) Image Compression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d) Image Segmentation</a:t>
            </a:r>
            <a:endParaRPr/>
          </a:p>
          <a:p>
            <a:pPr marL="0" lvl="0" indent="0" algn="l" rtl="0">
              <a:lnSpc>
                <a:spcPct val="100000"/>
              </a:lnSpc>
              <a:spcBef>
                <a:spcPts val="1000"/>
              </a:spcBef>
              <a:spcAft>
                <a:spcPts val="0"/>
              </a:spcAft>
              <a:buClr>
                <a:schemeClr val="dk1"/>
              </a:buClr>
              <a:buSzPts val="1800"/>
              <a:buNone/>
            </a:pPr>
            <a:r>
              <a:rPr lang="en-US" sz="1800">
                <a:latin typeface="Cambria"/>
                <a:ea typeface="Cambria"/>
                <a:cs typeface="Cambria"/>
                <a:sym typeface="Cambria"/>
              </a:rPr>
              <a:t>   </a:t>
            </a:r>
            <a:r>
              <a:rPr lang="en-US" sz="1800" b="1">
                <a:latin typeface="Cambria"/>
                <a:ea typeface="Cambria"/>
                <a:cs typeface="Cambria"/>
                <a:sym typeface="Cambria"/>
              </a:rPr>
              <a:t>Answer: a) Image Recognition</a:t>
            </a:r>
            <a:endParaRPr/>
          </a:p>
          <a:p>
            <a:pPr marL="228600" lvl="0" indent="-114300" algn="l" rtl="0">
              <a:lnSpc>
                <a:spcPct val="100000"/>
              </a:lnSpc>
              <a:spcBef>
                <a:spcPts val="1000"/>
              </a:spcBef>
              <a:spcAft>
                <a:spcPts val="0"/>
              </a:spcAft>
              <a:buClr>
                <a:schemeClr val="dk1"/>
              </a:buClr>
              <a:buSzPts val="1800"/>
              <a:buNone/>
            </a:pPr>
            <a:endParaRPr sz="1800">
              <a:latin typeface="Cambria"/>
              <a:ea typeface="Cambria"/>
              <a:cs typeface="Cambria"/>
              <a:sym typeface="Cambria"/>
            </a:endParaRPr>
          </a:p>
          <a:p>
            <a:pPr marL="228600" lvl="0" indent="-114300" algn="l" rtl="0">
              <a:lnSpc>
                <a:spcPct val="100000"/>
              </a:lnSpc>
              <a:spcBef>
                <a:spcPts val="1000"/>
              </a:spcBef>
              <a:spcAft>
                <a:spcPts val="0"/>
              </a:spcAft>
              <a:buClr>
                <a:schemeClr val="dk1"/>
              </a:buClr>
              <a:buSzPts val="1800"/>
              <a:buNone/>
            </a:pPr>
            <a:endParaRPr sz="1800">
              <a:latin typeface="Cambria"/>
              <a:ea typeface="Cambria"/>
              <a:cs typeface="Cambria"/>
              <a:sym typeface="Cambria"/>
            </a:endParaRPr>
          </a:p>
        </p:txBody>
      </p:sp>
      <p:sp>
        <p:nvSpPr>
          <p:cNvPr id="780" name="Google Shape;780;p48"/>
          <p:cNvSpPr/>
          <p:nvPr/>
        </p:nvSpPr>
        <p:spPr>
          <a:xfrm>
            <a:off x="5902037" y="994352"/>
            <a:ext cx="6096000" cy="59093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3. Which step involves presenting processed images or analysis results in a visually meaningful form?</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 Image Visualization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b) Image Analysis</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c) Image Restoration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d) Image Enhancement</a:t>
            </a:r>
            <a:endParaRPr/>
          </a:p>
          <a:p>
            <a:pPr marL="0" marR="0" lvl="0" indent="0" algn="l" rtl="0">
              <a:lnSpc>
                <a:spcPct val="150000"/>
              </a:lnSpc>
              <a:spcBef>
                <a:spcPts val="0"/>
              </a:spcBef>
              <a:spcAft>
                <a:spcPts val="0"/>
              </a:spcAft>
              <a:buNone/>
            </a:pPr>
            <a:r>
              <a:rPr lang="en-US" sz="1800" b="1" i="0" u="none" strike="noStrike" cap="none">
                <a:solidFill>
                  <a:schemeClr val="dk1"/>
                </a:solidFill>
                <a:latin typeface="Cambria"/>
                <a:ea typeface="Cambria"/>
                <a:cs typeface="Cambria"/>
                <a:sym typeface="Cambria"/>
              </a:rPr>
              <a:t>   Answer: a) Image Visualization</a:t>
            </a:r>
            <a:endParaRPr/>
          </a:p>
          <a:p>
            <a:pPr marL="0" marR="0" lvl="0" indent="0" algn="l" rtl="0">
              <a:lnSpc>
                <a:spcPct val="150000"/>
              </a:lnSpc>
              <a:spcBef>
                <a:spcPts val="0"/>
              </a:spcBef>
              <a:spcAft>
                <a:spcPts val="0"/>
              </a:spcAft>
              <a:buNone/>
            </a:pPr>
            <a:endParaRPr sz="1800" b="0" i="0" u="none" strike="noStrike" cap="none">
              <a:solidFill>
                <a:schemeClr val="dk1"/>
              </a:solidFill>
              <a:latin typeface="Cambria"/>
              <a:ea typeface="Cambria"/>
              <a:cs typeface="Cambria"/>
              <a:sym typeface="Cambria"/>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4. What is the final step in digital image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 Image Acquisition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b) Image Enhancement</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c) Image Analysis</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d) Image Visualization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t>
            </a:r>
            <a:r>
              <a:rPr lang="en-US" sz="1800" b="1" i="0" u="none" strike="noStrike" cap="none">
                <a:solidFill>
                  <a:schemeClr val="dk1"/>
                </a:solidFill>
                <a:latin typeface="Cambria"/>
                <a:ea typeface="Cambria"/>
                <a:cs typeface="Cambria"/>
                <a:sym typeface="Cambria"/>
              </a:rPr>
              <a:t>Answer: d) Image Visualization</a:t>
            </a:r>
            <a:endParaRPr sz="1800" b="0" i="0" u="none" strike="noStrike" cap="none">
              <a:solidFill>
                <a:schemeClr val="dk1"/>
              </a:solidFill>
              <a:latin typeface="Cambria"/>
              <a:ea typeface="Cambria"/>
              <a:cs typeface="Cambria"/>
              <a:sym typeface="Cambria"/>
            </a:endParaRPr>
          </a:p>
        </p:txBody>
      </p:sp>
      <p:sp>
        <p:nvSpPr>
          <p:cNvPr id="781" name="Google Shape;78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82" name="Google Shape;78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9">
                                            <p:txEl>
                                              <p:pRg st="0" end="0"/>
                                            </p:txEl>
                                          </p:spTgt>
                                        </p:tgtEl>
                                        <p:attrNameLst>
                                          <p:attrName>style.visibility</p:attrName>
                                        </p:attrNameLst>
                                      </p:cBhvr>
                                      <p:to>
                                        <p:strVal val="visible"/>
                                      </p:to>
                                    </p:set>
                                    <p:animEffect transition="in" filter="fade">
                                      <p:cBhvr>
                                        <p:cTn id="7" dur="500"/>
                                        <p:tgtEl>
                                          <p:spTgt spid="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xEl>
                                              <p:pRg st="1" end="1"/>
                                            </p:txEl>
                                          </p:spTgt>
                                        </p:tgtEl>
                                        <p:attrNameLst>
                                          <p:attrName>style.visibility</p:attrName>
                                        </p:attrNameLst>
                                      </p:cBhvr>
                                      <p:to>
                                        <p:strVal val="visible"/>
                                      </p:to>
                                    </p:set>
                                    <p:animEffect transition="in" filter="fade">
                                      <p:cBhvr>
                                        <p:cTn id="12" dur="500"/>
                                        <p:tgtEl>
                                          <p:spTgt spid="7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9">
                                            <p:txEl>
                                              <p:pRg st="2" end="2"/>
                                            </p:txEl>
                                          </p:spTgt>
                                        </p:tgtEl>
                                        <p:attrNameLst>
                                          <p:attrName>style.visibility</p:attrName>
                                        </p:attrNameLst>
                                      </p:cBhvr>
                                      <p:to>
                                        <p:strVal val="visible"/>
                                      </p:to>
                                    </p:set>
                                    <p:animEffect transition="in" filter="fade">
                                      <p:cBhvr>
                                        <p:cTn id="17" dur="500"/>
                                        <p:tgtEl>
                                          <p:spTgt spid="7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9">
                                            <p:txEl>
                                              <p:pRg st="3" end="3"/>
                                            </p:txEl>
                                          </p:spTgt>
                                        </p:tgtEl>
                                        <p:attrNameLst>
                                          <p:attrName>style.visibility</p:attrName>
                                        </p:attrNameLst>
                                      </p:cBhvr>
                                      <p:to>
                                        <p:strVal val="visible"/>
                                      </p:to>
                                    </p:set>
                                    <p:animEffect transition="in" filter="fade">
                                      <p:cBhvr>
                                        <p:cTn id="22" dur="500"/>
                                        <p:tgtEl>
                                          <p:spTgt spid="7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9">
                                            <p:txEl>
                                              <p:pRg st="4" end="4"/>
                                            </p:txEl>
                                          </p:spTgt>
                                        </p:tgtEl>
                                        <p:attrNameLst>
                                          <p:attrName>style.visibility</p:attrName>
                                        </p:attrNameLst>
                                      </p:cBhvr>
                                      <p:to>
                                        <p:strVal val="visible"/>
                                      </p:to>
                                    </p:set>
                                    <p:animEffect transition="in" filter="fade">
                                      <p:cBhvr>
                                        <p:cTn id="27" dur="500"/>
                                        <p:tgtEl>
                                          <p:spTgt spid="7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9">
                                            <p:txEl>
                                              <p:pRg st="5" end="5"/>
                                            </p:txEl>
                                          </p:spTgt>
                                        </p:tgtEl>
                                        <p:attrNameLst>
                                          <p:attrName>style.visibility</p:attrName>
                                        </p:attrNameLst>
                                      </p:cBhvr>
                                      <p:to>
                                        <p:strVal val="visible"/>
                                      </p:to>
                                    </p:set>
                                    <p:animEffect transition="in" filter="fade">
                                      <p:cBhvr>
                                        <p:cTn id="32" dur="500"/>
                                        <p:tgtEl>
                                          <p:spTgt spid="7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9">
                                            <p:txEl>
                                              <p:pRg st="6" end="6"/>
                                            </p:txEl>
                                          </p:spTgt>
                                        </p:tgtEl>
                                        <p:attrNameLst>
                                          <p:attrName>style.visibility</p:attrName>
                                        </p:attrNameLst>
                                      </p:cBhvr>
                                      <p:to>
                                        <p:strVal val="visible"/>
                                      </p:to>
                                    </p:set>
                                    <p:animEffect transition="in" filter="fade">
                                      <p:cBhvr>
                                        <p:cTn id="37" dur="500"/>
                                        <p:tgtEl>
                                          <p:spTgt spid="7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79">
                                            <p:txEl>
                                              <p:pRg st="7" end="7"/>
                                            </p:txEl>
                                          </p:spTgt>
                                        </p:tgtEl>
                                        <p:attrNameLst>
                                          <p:attrName>style.visibility</p:attrName>
                                        </p:attrNameLst>
                                      </p:cBhvr>
                                      <p:to>
                                        <p:strVal val="visible"/>
                                      </p:to>
                                    </p:set>
                                    <p:animEffect transition="in" filter="fade">
                                      <p:cBhvr>
                                        <p:cTn id="42" dur="500"/>
                                        <p:tgtEl>
                                          <p:spTgt spid="7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79">
                                            <p:txEl>
                                              <p:pRg st="8" end="8"/>
                                            </p:txEl>
                                          </p:spTgt>
                                        </p:tgtEl>
                                        <p:attrNameLst>
                                          <p:attrName>style.visibility</p:attrName>
                                        </p:attrNameLst>
                                      </p:cBhvr>
                                      <p:to>
                                        <p:strVal val="visible"/>
                                      </p:to>
                                    </p:set>
                                    <p:animEffect transition="in" filter="fade">
                                      <p:cBhvr>
                                        <p:cTn id="47" dur="500"/>
                                        <p:tgtEl>
                                          <p:spTgt spid="7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9">
                                            <p:txEl>
                                              <p:pRg st="9" end="9"/>
                                            </p:txEl>
                                          </p:spTgt>
                                        </p:tgtEl>
                                        <p:attrNameLst>
                                          <p:attrName>style.visibility</p:attrName>
                                        </p:attrNameLst>
                                      </p:cBhvr>
                                      <p:to>
                                        <p:strVal val="visible"/>
                                      </p:to>
                                    </p:set>
                                    <p:animEffect transition="in" filter="fade">
                                      <p:cBhvr>
                                        <p:cTn id="52" dur="500"/>
                                        <p:tgtEl>
                                          <p:spTgt spid="77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9">
                                            <p:txEl>
                                              <p:pRg st="10" end="10"/>
                                            </p:txEl>
                                          </p:spTgt>
                                        </p:tgtEl>
                                        <p:attrNameLst>
                                          <p:attrName>style.visibility</p:attrName>
                                        </p:attrNameLst>
                                      </p:cBhvr>
                                      <p:to>
                                        <p:strVal val="visible"/>
                                      </p:to>
                                    </p:set>
                                    <p:animEffect transition="in" filter="fade">
                                      <p:cBhvr>
                                        <p:cTn id="57" dur="500"/>
                                        <p:tgtEl>
                                          <p:spTgt spid="77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9">
                                            <p:txEl>
                                              <p:pRg st="11" end="11"/>
                                            </p:txEl>
                                          </p:spTgt>
                                        </p:tgtEl>
                                        <p:attrNameLst>
                                          <p:attrName>style.visibility</p:attrName>
                                        </p:attrNameLst>
                                      </p:cBhvr>
                                      <p:to>
                                        <p:strVal val="visible"/>
                                      </p:to>
                                    </p:set>
                                    <p:animEffect transition="in" filter="fade">
                                      <p:cBhvr>
                                        <p:cTn id="62" dur="500"/>
                                        <p:tgtEl>
                                          <p:spTgt spid="77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79">
                                            <p:txEl>
                                              <p:pRg st="12" end="12"/>
                                            </p:txEl>
                                          </p:spTgt>
                                        </p:tgtEl>
                                        <p:attrNameLst>
                                          <p:attrName>style.visibility</p:attrName>
                                        </p:attrNameLst>
                                      </p:cBhvr>
                                      <p:to>
                                        <p:strVal val="visible"/>
                                      </p:to>
                                    </p:set>
                                    <p:animEffect transition="in" filter="fade">
                                      <p:cBhvr>
                                        <p:cTn id="67" dur="500"/>
                                        <p:tgtEl>
                                          <p:spTgt spid="77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79">
                                            <p:txEl>
                                              <p:pRg st="13" end="13"/>
                                            </p:txEl>
                                          </p:spTgt>
                                        </p:tgtEl>
                                        <p:attrNameLst>
                                          <p:attrName>style.visibility</p:attrName>
                                        </p:attrNameLst>
                                      </p:cBhvr>
                                      <p:to>
                                        <p:strVal val="visible"/>
                                      </p:to>
                                    </p:set>
                                    <p:animEffect transition="in" filter="fade">
                                      <p:cBhvr>
                                        <p:cTn id="72" dur="500"/>
                                        <p:tgtEl>
                                          <p:spTgt spid="77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79">
                                            <p:txEl>
                                              <p:pRg st="14" end="14"/>
                                            </p:txEl>
                                          </p:spTgt>
                                        </p:tgtEl>
                                        <p:attrNameLst>
                                          <p:attrName>style.visibility</p:attrName>
                                        </p:attrNameLst>
                                      </p:cBhvr>
                                      <p:to>
                                        <p:strVal val="visible"/>
                                      </p:to>
                                    </p:set>
                                    <p:animEffect transition="in" filter="fade">
                                      <p:cBhvr>
                                        <p:cTn id="77" dur="500"/>
                                        <p:tgtEl>
                                          <p:spTgt spid="77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80">
                                            <p:txEl>
                                              <p:pRg st="0" end="0"/>
                                            </p:txEl>
                                          </p:spTgt>
                                        </p:tgtEl>
                                        <p:attrNameLst>
                                          <p:attrName>style.visibility</p:attrName>
                                        </p:attrNameLst>
                                      </p:cBhvr>
                                      <p:to>
                                        <p:strVal val="visible"/>
                                      </p:to>
                                    </p:set>
                                    <p:animEffect transition="in" filter="fade">
                                      <p:cBhvr>
                                        <p:cTn id="82" dur="500"/>
                                        <p:tgtEl>
                                          <p:spTgt spid="780">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80">
                                            <p:txEl>
                                              <p:pRg st="1" end="1"/>
                                            </p:txEl>
                                          </p:spTgt>
                                        </p:tgtEl>
                                        <p:attrNameLst>
                                          <p:attrName>style.visibility</p:attrName>
                                        </p:attrNameLst>
                                      </p:cBhvr>
                                      <p:to>
                                        <p:strVal val="visible"/>
                                      </p:to>
                                    </p:set>
                                    <p:animEffect transition="in" filter="fade">
                                      <p:cBhvr>
                                        <p:cTn id="87" dur="500"/>
                                        <p:tgtEl>
                                          <p:spTgt spid="780">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80">
                                            <p:txEl>
                                              <p:pRg st="2" end="2"/>
                                            </p:txEl>
                                          </p:spTgt>
                                        </p:tgtEl>
                                        <p:attrNameLst>
                                          <p:attrName>style.visibility</p:attrName>
                                        </p:attrNameLst>
                                      </p:cBhvr>
                                      <p:to>
                                        <p:strVal val="visible"/>
                                      </p:to>
                                    </p:set>
                                    <p:animEffect transition="in" filter="fade">
                                      <p:cBhvr>
                                        <p:cTn id="92" dur="500"/>
                                        <p:tgtEl>
                                          <p:spTgt spid="780">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80">
                                            <p:txEl>
                                              <p:pRg st="3" end="3"/>
                                            </p:txEl>
                                          </p:spTgt>
                                        </p:tgtEl>
                                        <p:attrNameLst>
                                          <p:attrName>style.visibility</p:attrName>
                                        </p:attrNameLst>
                                      </p:cBhvr>
                                      <p:to>
                                        <p:strVal val="visible"/>
                                      </p:to>
                                    </p:set>
                                    <p:animEffect transition="in" filter="fade">
                                      <p:cBhvr>
                                        <p:cTn id="97" dur="500"/>
                                        <p:tgtEl>
                                          <p:spTgt spid="780">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80">
                                            <p:txEl>
                                              <p:pRg st="4" end="4"/>
                                            </p:txEl>
                                          </p:spTgt>
                                        </p:tgtEl>
                                        <p:attrNameLst>
                                          <p:attrName>style.visibility</p:attrName>
                                        </p:attrNameLst>
                                      </p:cBhvr>
                                      <p:to>
                                        <p:strVal val="visible"/>
                                      </p:to>
                                    </p:set>
                                    <p:animEffect transition="in" filter="fade">
                                      <p:cBhvr>
                                        <p:cTn id="102" dur="500"/>
                                        <p:tgtEl>
                                          <p:spTgt spid="780">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80">
                                            <p:txEl>
                                              <p:pRg st="5" end="5"/>
                                            </p:txEl>
                                          </p:spTgt>
                                        </p:tgtEl>
                                        <p:attrNameLst>
                                          <p:attrName>style.visibility</p:attrName>
                                        </p:attrNameLst>
                                      </p:cBhvr>
                                      <p:to>
                                        <p:strVal val="visible"/>
                                      </p:to>
                                    </p:set>
                                    <p:animEffect transition="in" filter="fade">
                                      <p:cBhvr>
                                        <p:cTn id="107" dur="500"/>
                                        <p:tgtEl>
                                          <p:spTgt spid="780">
                                            <p:txEl>
                                              <p:pRg st="5" end="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80">
                                            <p:txEl>
                                              <p:pRg st="6" end="6"/>
                                            </p:txEl>
                                          </p:spTgt>
                                        </p:tgtEl>
                                        <p:attrNameLst>
                                          <p:attrName>style.visibility</p:attrName>
                                        </p:attrNameLst>
                                      </p:cBhvr>
                                      <p:to>
                                        <p:strVal val="visible"/>
                                      </p:to>
                                    </p:set>
                                    <p:animEffect transition="in" filter="fade">
                                      <p:cBhvr>
                                        <p:cTn id="112" dur="500"/>
                                        <p:tgtEl>
                                          <p:spTgt spid="780">
                                            <p:txEl>
                                              <p:pRg st="6" end="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80">
                                            <p:txEl>
                                              <p:pRg st="7" end="7"/>
                                            </p:txEl>
                                          </p:spTgt>
                                        </p:tgtEl>
                                        <p:attrNameLst>
                                          <p:attrName>style.visibility</p:attrName>
                                        </p:attrNameLst>
                                      </p:cBhvr>
                                      <p:to>
                                        <p:strVal val="visible"/>
                                      </p:to>
                                    </p:set>
                                    <p:animEffect transition="in" filter="fade">
                                      <p:cBhvr>
                                        <p:cTn id="117" dur="500"/>
                                        <p:tgtEl>
                                          <p:spTgt spid="780">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80">
                                            <p:txEl>
                                              <p:pRg st="8" end="8"/>
                                            </p:txEl>
                                          </p:spTgt>
                                        </p:tgtEl>
                                        <p:attrNameLst>
                                          <p:attrName>style.visibility</p:attrName>
                                        </p:attrNameLst>
                                      </p:cBhvr>
                                      <p:to>
                                        <p:strVal val="visible"/>
                                      </p:to>
                                    </p:set>
                                    <p:animEffect transition="in" filter="fade">
                                      <p:cBhvr>
                                        <p:cTn id="122" dur="500"/>
                                        <p:tgtEl>
                                          <p:spTgt spid="780">
                                            <p:txEl>
                                              <p:pRg st="8" end="8"/>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80">
                                            <p:txEl>
                                              <p:pRg st="9" end="9"/>
                                            </p:txEl>
                                          </p:spTgt>
                                        </p:tgtEl>
                                        <p:attrNameLst>
                                          <p:attrName>style.visibility</p:attrName>
                                        </p:attrNameLst>
                                      </p:cBhvr>
                                      <p:to>
                                        <p:strVal val="visible"/>
                                      </p:to>
                                    </p:set>
                                    <p:animEffect transition="in" filter="fade">
                                      <p:cBhvr>
                                        <p:cTn id="127" dur="500"/>
                                        <p:tgtEl>
                                          <p:spTgt spid="780">
                                            <p:txEl>
                                              <p:pRg st="9" end="9"/>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80">
                                            <p:txEl>
                                              <p:pRg st="10" end="10"/>
                                            </p:txEl>
                                          </p:spTgt>
                                        </p:tgtEl>
                                        <p:attrNameLst>
                                          <p:attrName>style.visibility</p:attrName>
                                        </p:attrNameLst>
                                      </p:cBhvr>
                                      <p:to>
                                        <p:strVal val="visible"/>
                                      </p:to>
                                    </p:set>
                                    <p:animEffect transition="in" filter="fade">
                                      <p:cBhvr>
                                        <p:cTn id="132" dur="500"/>
                                        <p:tgtEl>
                                          <p:spTgt spid="780">
                                            <p:txEl>
                                              <p:pRg st="10" end="1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780">
                                            <p:txEl>
                                              <p:pRg st="11" end="11"/>
                                            </p:txEl>
                                          </p:spTgt>
                                        </p:tgtEl>
                                        <p:attrNameLst>
                                          <p:attrName>style.visibility</p:attrName>
                                        </p:attrNameLst>
                                      </p:cBhvr>
                                      <p:to>
                                        <p:strVal val="visible"/>
                                      </p:to>
                                    </p:set>
                                    <p:animEffect transition="in" filter="fade">
                                      <p:cBhvr>
                                        <p:cTn id="137" dur="500"/>
                                        <p:tgtEl>
                                          <p:spTgt spid="780">
                                            <p:txEl>
                                              <p:pRg st="11" end="11"/>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80">
                                            <p:txEl>
                                              <p:pRg st="12" end="12"/>
                                            </p:txEl>
                                          </p:spTgt>
                                        </p:tgtEl>
                                        <p:attrNameLst>
                                          <p:attrName>style.visibility</p:attrName>
                                        </p:attrNameLst>
                                      </p:cBhvr>
                                      <p:to>
                                        <p:strVal val="visible"/>
                                      </p:to>
                                    </p:set>
                                    <p:animEffect transition="in" filter="fade">
                                      <p:cBhvr>
                                        <p:cTn id="142" dur="500"/>
                                        <p:tgtEl>
                                          <p:spTgt spid="78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b="1">
                <a:latin typeface="Cambria"/>
                <a:ea typeface="Cambria"/>
                <a:cs typeface="Cambria"/>
                <a:sym typeface="Cambria"/>
              </a:rPr>
              <a:t>Self Test Questions</a:t>
            </a:r>
            <a:endParaRPr sz="4000" b="1">
              <a:latin typeface="Cambria"/>
              <a:ea typeface="Cambria"/>
              <a:cs typeface="Cambria"/>
              <a:sym typeface="Cambria"/>
            </a:endParaRPr>
          </a:p>
        </p:txBody>
      </p:sp>
      <p:sp>
        <p:nvSpPr>
          <p:cNvPr id="788" name="Google Shape;788;p49"/>
          <p:cNvSpPr txBox="1">
            <a:spLocks noGrp="1"/>
          </p:cNvSpPr>
          <p:nvPr>
            <p:ph type="body" idx="1"/>
          </p:nvPr>
        </p:nvSpPr>
        <p:spPr>
          <a:xfrm>
            <a:off x="193963" y="1085170"/>
            <a:ext cx="5598226"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a:latin typeface="Cambria"/>
                <a:ea typeface="Cambria"/>
                <a:cs typeface="Cambria"/>
                <a:sym typeface="Cambria"/>
              </a:rPr>
              <a:t>5. Which component of an image processing system captures images from various sources?</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 Image Analysis Algorithms</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b) Preprocessing Components</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c) Image Acquisition Devices</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d) User Interface</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t>
            </a:r>
            <a:r>
              <a:rPr lang="en-US" sz="1800" b="1">
                <a:latin typeface="Cambria"/>
                <a:ea typeface="Cambria"/>
                <a:cs typeface="Cambria"/>
                <a:sym typeface="Cambria"/>
              </a:rPr>
              <a:t>Answer: c) Image Acquisition Devices</a:t>
            </a:r>
            <a:endParaRPr/>
          </a:p>
          <a:p>
            <a:pPr marL="0" lvl="0" indent="0" algn="l" rtl="0">
              <a:lnSpc>
                <a:spcPct val="90000"/>
              </a:lnSpc>
              <a:spcBef>
                <a:spcPts val="10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6. Which step involves converting an image from one color space to another?</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 Image Acquisition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b) Image Compression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c) Color Image Processing</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d) Image Analysis</a:t>
            </a:r>
            <a:endParaRPr/>
          </a:p>
          <a:p>
            <a:pPr marL="0" lvl="0" indent="0" algn="l" rtl="0">
              <a:lnSpc>
                <a:spcPct val="90000"/>
              </a:lnSpc>
              <a:spcBef>
                <a:spcPts val="1000"/>
              </a:spcBef>
              <a:spcAft>
                <a:spcPts val="0"/>
              </a:spcAft>
              <a:buClr>
                <a:schemeClr val="dk1"/>
              </a:buClr>
              <a:buSzPts val="1800"/>
              <a:buNone/>
            </a:pPr>
            <a:r>
              <a:rPr lang="en-US" sz="1800" b="1">
                <a:latin typeface="Cambria"/>
                <a:ea typeface="Cambria"/>
                <a:cs typeface="Cambria"/>
                <a:sym typeface="Cambria"/>
              </a:rPr>
              <a:t>   Answer: c) Color Image Processing</a:t>
            </a:r>
            <a:endParaRPr/>
          </a:p>
        </p:txBody>
      </p:sp>
      <p:sp>
        <p:nvSpPr>
          <p:cNvPr id="789" name="Google Shape;789;p49"/>
          <p:cNvSpPr/>
          <p:nvPr/>
        </p:nvSpPr>
        <p:spPr>
          <a:xfrm>
            <a:off x="5902037" y="994352"/>
            <a:ext cx="6096000" cy="58645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7. Which step involves partitioning an image into meaningful regions or objects?</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 Image Acquisition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b) Image Segmentation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c) Image Restoration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d) Image Analysis</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t>
            </a:r>
            <a:r>
              <a:rPr lang="en-US" sz="1800" b="1" i="0" u="none" strike="noStrike" cap="none">
                <a:solidFill>
                  <a:schemeClr val="dk1"/>
                </a:solidFill>
                <a:latin typeface="Cambria"/>
                <a:ea typeface="Cambria"/>
                <a:cs typeface="Cambria"/>
                <a:sym typeface="Cambria"/>
              </a:rPr>
              <a:t>Answer: b) Image Segmentation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8. What is the process of recovering images that have been degraded by noise or distortions called?</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 Image Compression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b) Image Segmentation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c) Image Restoration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d) Image Recognition</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   </a:t>
            </a:r>
            <a:r>
              <a:rPr lang="en-US" sz="1800" b="1" i="0" u="none" strike="noStrike" cap="none">
                <a:solidFill>
                  <a:schemeClr val="dk1"/>
                </a:solidFill>
                <a:latin typeface="Cambria"/>
                <a:ea typeface="Cambria"/>
                <a:cs typeface="Cambria"/>
                <a:sym typeface="Cambria"/>
              </a:rPr>
              <a:t>Answer: c) Image Restoration</a:t>
            </a:r>
            <a:endParaRPr sz="1800" b="1" i="0" u="none" strike="noStrike" cap="none">
              <a:solidFill>
                <a:schemeClr val="dk1"/>
              </a:solidFill>
              <a:latin typeface="Calibri"/>
              <a:ea typeface="Calibri"/>
              <a:cs typeface="Calibri"/>
              <a:sym typeface="Calibri"/>
            </a:endParaRPr>
          </a:p>
        </p:txBody>
      </p:sp>
      <p:sp>
        <p:nvSpPr>
          <p:cNvPr id="790" name="Google Shape;79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791" name="Google Shape;79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xEl>
                                              <p:pRg st="0" end="0"/>
                                            </p:txEl>
                                          </p:spTgt>
                                        </p:tgtEl>
                                        <p:attrNameLst>
                                          <p:attrName>style.visibility</p:attrName>
                                        </p:attrNameLst>
                                      </p:cBhvr>
                                      <p:to>
                                        <p:strVal val="visible"/>
                                      </p:to>
                                    </p:set>
                                    <p:animEffect transition="in" filter="fade">
                                      <p:cBhvr>
                                        <p:cTn id="7" dur="500"/>
                                        <p:tgtEl>
                                          <p:spTgt spid="7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8">
                                            <p:txEl>
                                              <p:pRg st="1" end="1"/>
                                            </p:txEl>
                                          </p:spTgt>
                                        </p:tgtEl>
                                        <p:attrNameLst>
                                          <p:attrName>style.visibility</p:attrName>
                                        </p:attrNameLst>
                                      </p:cBhvr>
                                      <p:to>
                                        <p:strVal val="visible"/>
                                      </p:to>
                                    </p:set>
                                    <p:animEffect transition="in" filter="fade">
                                      <p:cBhvr>
                                        <p:cTn id="12" dur="500"/>
                                        <p:tgtEl>
                                          <p:spTgt spid="7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8">
                                            <p:txEl>
                                              <p:pRg st="2" end="2"/>
                                            </p:txEl>
                                          </p:spTgt>
                                        </p:tgtEl>
                                        <p:attrNameLst>
                                          <p:attrName>style.visibility</p:attrName>
                                        </p:attrNameLst>
                                      </p:cBhvr>
                                      <p:to>
                                        <p:strVal val="visible"/>
                                      </p:to>
                                    </p:set>
                                    <p:animEffect transition="in" filter="fade">
                                      <p:cBhvr>
                                        <p:cTn id="17" dur="500"/>
                                        <p:tgtEl>
                                          <p:spTgt spid="7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8">
                                            <p:txEl>
                                              <p:pRg st="3" end="3"/>
                                            </p:txEl>
                                          </p:spTgt>
                                        </p:tgtEl>
                                        <p:attrNameLst>
                                          <p:attrName>style.visibility</p:attrName>
                                        </p:attrNameLst>
                                      </p:cBhvr>
                                      <p:to>
                                        <p:strVal val="visible"/>
                                      </p:to>
                                    </p:set>
                                    <p:animEffect transition="in" filter="fade">
                                      <p:cBhvr>
                                        <p:cTn id="22" dur="500"/>
                                        <p:tgtEl>
                                          <p:spTgt spid="7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8">
                                            <p:txEl>
                                              <p:pRg st="4" end="4"/>
                                            </p:txEl>
                                          </p:spTgt>
                                        </p:tgtEl>
                                        <p:attrNameLst>
                                          <p:attrName>style.visibility</p:attrName>
                                        </p:attrNameLst>
                                      </p:cBhvr>
                                      <p:to>
                                        <p:strVal val="visible"/>
                                      </p:to>
                                    </p:set>
                                    <p:animEffect transition="in" filter="fade">
                                      <p:cBhvr>
                                        <p:cTn id="27" dur="500"/>
                                        <p:tgtEl>
                                          <p:spTgt spid="7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8">
                                            <p:txEl>
                                              <p:pRg st="5" end="5"/>
                                            </p:txEl>
                                          </p:spTgt>
                                        </p:tgtEl>
                                        <p:attrNameLst>
                                          <p:attrName>style.visibility</p:attrName>
                                        </p:attrNameLst>
                                      </p:cBhvr>
                                      <p:to>
                                        <p:strVal val="visible"/>
                                      </p:to>
                                    </p:set>
                                    <p:animEffect transition="in" filter="fade">
                                      <p:cBhvr>
                                        <p:cTn id="32" dur="500"/>
                                        <p:tgtEl>
                                          <p:spTgt spid="7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8">
                                            <p:txEl>
                                              <p:pRg st="6" end="6"/>
                                            </p:txEl>
                                          </p:spTgt>
                                        </p:tgtEl>
                                        <p:attrNameLst>
                                          <p:attrName>style.visibility</p:attrName>
                                        </p:attrNameLst>
                                      </p:cBhvr>
                                      <p:to>
                                        <p:strVal val="visible"/>
                                      </p:to>
                                    </p:set>
                                    <p:animEffect transition="in" filter="fade">
                                      <p:cBhvr>
                                        <p:cTn id="37" dur="500"/>
                                        <p:tgtEl>
                                          <p:spTgt spid="7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8">
                                            <p:txEl>
                                              <p:pRg st="7" end="7"/>
                                            </p:txEl>
                                          </p:spTgt>
                                        </p:tgtEl>
                                        <p:attrNameLst>
                                          <p:attrName>style.visibility</p:attrName>
                                        </p:attrNameLst>
                                      </p:cBhvr>
                                      <p:to>
                                        <p:strVal val="visible"/>
                                      </p:to>
                                    </p:set>
                                    <p:animEffect transition="in" filter="fade">
                                      <p:cBhvr>
                                        <p:cTn id="42" dur="500"/>
                                        <p:tgtEl>
                                          <p:spTgt spid="7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8">
                                            <p:txEl>
                                              <p:pRg st="8" end="8"/>
                                            </p:txEl>
                                          </p:spTgt>
                                        </p:tgtEl>
                                        <p:attrNameLst>
                                          <p:attrName>style.visibility</p:attrName>
                                        </p:attrNameLst>
                                      </p:cBhvr>
                                      <p:to>
                                        <p:strVal val="visible"/>
                                      </p:to>
                                    </p:set>
                                    <p:animEffect transition="in" filter="fade">
                                      <p:cBhvr>
                                        <p:cTn id="47" dur="500"/>
                                        <p:tgtEl>
                                          <p:spTgt spid="78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88">
                                            <p:txEl>
                                              <p:pRg st="9" end="9"/>
                                            </p:txEl>
                                          </p:spTgt>
                                        </p:tgtEl>
                                        <p:attrNameLst>
                                          <p:attrName>style.visibility</p:attrName>
                                        </p:attrNameLst>
                                      </p:cBhvr>
                                      <p:to>
                                        <p:strVal val="visible"/>
                                      </p:to>
                                    </p:set>
                                    <p:animEffect transition="in" filter="fade">
                                      <p:cBhvr>
                                        <p:cTn id="52" dur="500"/>
                                        <p:tgtEl>
                                          <p:spTgt spid="78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88">
                                            <p:txEl>
                                              <p:pRg st="10" end="10"/>
                                            </p:txEl>
                                          </p:spTgt>
                                        </p:tgtEl>
                                        <p:attrNameLst>
                                          <p:attrName>style.visibility</p:attrName>
                                        </p:attrNameLst>
                                      </p:cBhvr>
                                      <p:to>
                                        <p:strVal val="visible"/>
                                      </p:to>
                                    </p:set>
                                    <p:animEffect transition="in" filter="fade">
                                      <p:cBhvr>
                                        <p:cTn id="57" dur="500"/>
                                        <p:tgtEl>
                                          <p:spTgt spid="78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8">
                                            <p:txEl>
                                              <p:pRg st="11" end="11"/>
                                            </p:txEl>
                                          </p:spTgt>
                                        </p:tgtEl>
                                        <p:attrNameLst>
                                          <p:attrName>style.visibility</p:attrName>
                                        </p:attrNameLst>
                                      </p:cBhvr>
                                      <p:to>
                                        <p:strVal val="visible"/>
                                      </p:to>
                                    </p:set>
                                    <p:animEffect transition="in" filter="fade">
                                      <p:cBhvr>
                                        <p:cTn id="62" dur="500"/>
                                        <p:tgtEl>
                                          <p:spTgt spid="78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8">
                                            <p:txEl>
                                              <p:pRg st="12" end="12"/>
                                            </p:txEl>
                                          </p:spTgt>
                                        </p:tgtEl>
                                        <p:attrNameLst>
                                          <p:attrName>style.visibility</p:attrName>
                                        </p:attrNameLst>
                                      </p:cBhvr>
                                      <p:to>
                                        <p:strVal val="visible"/>
                                      </p:to>
                                    </p:set>
                                    <p:animEffect transition="in" filter="fade">
                                      <p:cBhvr>
                                        <p:cTn id="67" dur="500"/>
                                        <p:tgtEl>
                                          <p:spTgt spid="78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89">
                                            <p:txEl>
                                              <p:pRg st="0" end="0"/>
                                            </p:txEl>
                                          </p:spTgt>
                                        </p:tgtEl>
                                        <p:attrNameLst>
                                          <p:attrName>style.visibility</p:attrName>
                                        </p:attrNameLst>
                                      </p:cBhvr>
                                      <p:to>
                                        <p:strVal val="visible"/>
                                      </p:to>
                                    </p:set>
                                    <p:animEffect transition="in" filter="fade">
                                      <p:cBhvr>
                                        <p:cTn id="72" dur="500"/>
                                        <p:tgtEl>
                                          <p:spTgt spid="78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89">
                                            <p:txEl>
                                              <p:pRg st="1" end="1"/>
                                            </p:txEl>
                                          </p:spTgt>
                                        </p:tgtEl>
                                        <p:attrNameLst>
                                          <p:attrName>style.visibility</p:attrName>
                                        </p:attrNameLst>
                                      </p:cBhvr>
                                      <p:to>
                                        <p:strVal val="visible"/>
                                      </p:to>
                                    </p:set>
                                    <p:animEffect transition="in" filter="fade">
                                      <p:cBhvr>
                                        <p:cTn id="77" dur="500"/>
                                        <p:tgtEl>
                                          <p:spTgt spid="789">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89">
                                            <p:txEl>
                                              <p:pRg st="2" end="2"/>
                                            </p:txEl>
                                          </p:spTgt>
                                        </p:tgtEl>
                                        <p:attrNameLst>
                                          <p:attrName>style.visibility</p:attrName>
                                        </p:attrNameLst>
                                      </p:cBhvr>
                                      <p:to>
                                        <p:strVal val="visible"/>
                                      </p:to>
                                    </p:set>
                                    <p:animEffect transition="in" filter="fade">
                                      <p:cBhvr>
                                        <p:cTn id="82" dur="500"/>
                                        <p:tgtEl>
                                          <p:spTgt spid="789">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89">
                                            <p:txEl>
                                              <p:pRg st="3" end="3"/>
                                            </p:txEl>
                                          </p:spTgt>
                                        </p:tgtEl>
                                        <p:attrNameLst>
                                          <p:attrName>style.visibility</p:attrName>
                                        </p:attrNameLst>
                                      </p:cBhvr>
                                      <p:to>
                                        <p:strVal val="visible"/>
                                      </p:to>
                                    </p:set>
                                    <p:animEffect transition="in" filter="fade">
                                      <p:cBhvr>
                                        <p:cTn id="87" dur="500"/>
                                        <p:tgtEl>
                                          <p:spTgt spid="789">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89">
                                            <p:txEl>
                                              <p:pRg st="4" end="4"/>
                                            </p:txEl>
                                          </p:spTgt>
                                        </p:tgtEl>
                                        <p:attrNameLst>
                                          <p:attrName>style.visibility</p:attrName>
                                        </p:attrNameLst>
                                      </p:cBhvr>
                                      <p:to>
                                        <p:strVal val="visible"/>
                                      </p:to>
                                    </p:set>
                                    <p:animEffect transition="in" filter="fade">
                                      <p:cBhvr>
                                        <p:cTn id="92" dur="500"/>
                                        <p:tgtEl>
                                          <p:spTgt spid="789">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89">
                                            <p:txEl>
                                              <p:pRg st="5" end="5"/>
                                            </p:txEl>
                                          </p:spTgt>
                                        </p:tgtEl>
                                        <p:attrNameLst>
                                          <p:attrName>style.visibility</p:attrName>
                                        </p:attrNameLst>
                                      </p:cBhvr>
                                      <p:to>
                                        <p:strVal val="visible"/>
                                      </p:to>
                                    </p:set>
                                    <p:animEffect transition="in" filter="fade">
                                      <p:cBhvr>
                                        <p:cTn id="97" dur="500"/>
                                        <p:tgtEl>
                                          <p:spTgt spid="789">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89">
                                            <p:txEl>
                                              <p:pRg st="6" end="6"/>
                                            </p:txEl>
                                          </p:spTgt>
                                        </p:tgtEl>
                                        <p:attrNameLst>
                                          <p:attrName>style.visibility</p:attrName>
                                        </p:attrNameLst>
                                      </p:cBhvr>
                                      <p:to>
                                        <p:strVal val="visible"/>
                                      </p:to>
                                    </p:set>
                                    <p:animEffect transition="in" filter="fade">
                                      <p:cBhvr>
                                        <p:cTn id="102" dur="500"/>
                                        <p:tgtEl>
                                          <p:spTgt spid="789">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89">
                                            <p:txEl>
                                              <p:pRg st="7" end="7"/>
                                            </p:txEl>
                                          </p:spTgt>
                                        </p:tgtEl>
                                        <p:attrNameLst>
                                          <p:attrName>style.visibility</p:attrName>
                                        </p:attrNameLst>
                                      </p:cBhvr>
                                      <p:to>
                                        <p:strVal val="visible"/>
                                      </p:to>
                                    </p:set>
                                    <p:animEffect transition="in" filter="fade">
                                      <p:cBhvr>
                                        <p:cTn id="107" dur="500"/>
                                        <p:tgtEl>
                                          <p:spTgt spid="789">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89">
                                            <p:txEl>
                                              <p:pRg st="8" end="8"/>
                                            </p:txEl>
                                          </p:spTgt>
                                        </p:tgtEl>
                                        <p:attrNameLst>
                                          <p:attrName>style.visibility</p:attrName>
                                        </p:attrNameLst>
                                      </p:cBhvr>
                                      <p:to>
                                        <p:strVal val="visible"/>
                                      </p:to>
                                    </p:set>
                                    <p:animEffect transition="in" filter="fade">
                                      <p:cBhvr>
                                        <p:cTn id="112" dur="500"/>
                                        <p:tgtEl>
                                          <p:spTgt spid="789">
                                            <p:txEl>
                                              <p:pRg st="8" end="8"/>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89">
                                            <p:txEl>
                                              <p:pRg st="9" end="9"/>
                                            </p:txEl>
                                          </p:spTgt>
                                        </p:tgtEl>
                                        <p:attrNameLst>
                                          <p:attrName>style.visibility</p:attrName>
                                        </p:attrNameLst>
                                      </p:cBhvr>
                                      <p:to>
                                        <p:strVal val="visible"/>
                                      </p:to>
                                    </p:set>
                                    <p:animEffect transition="in" filter="fade">
                                      <p:cBhvr>
                                        <p:cTn id="117" dur="500"/>
                                        <p:tgtEl>
                                          <p:spTgt spid="789">
                                            <p:txEl>
                                              <p:pRg st="9" end="9"/>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89">
                                            <p:txEl>
                                              <p:pRg st="10" end="10"/>
                                            </p:txEl>
                                          </p:spTgt>
                                        </p:tgtEl>
                                        <p:attrNameLst>
                                          <p:attrName>style.visibility</p:attrName>
                                        </p:attrNameLst>
                                      </p:cBhvr>
                                      <p:to>
                                        <p:strVal val="visible"/>
                                      </p:to>
                                    </p:set>
                                    <p:animEffect transition="in" filter="fade">
                                      <p:cBhvr>
                                        <p:cTn id="122" dur="500"/>
                                        <p:tgtEl>
                                          <p:spTgt spid="789">
                                            <p:txEl>
                                              <p:pRg st="10" end="1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89">
                                            <p:txEl>
                                              <p:pRg st="11" end="11"/>
                                            </p:txEl>
                                          </p:spTgt>
                                        </p:tgtEl>
                                        <p:attrNameLst>
                                          <p:attrName>style.visibility</p:attrName>
                                        </p:attrNameLst>
                                      </p:cBhvr>
                                      <p:to>
                                        <p:strVal val="visible"/>
                                      </p:to>
                                    </p:set>
                                    <p:animEffect transition="in" filter="fade">
                                      <p:cBhvr>
                                        <p:cTn id="127" dur="500"/>
                                        <p:tgtEl>
                                          <p:spTgt spid="78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What is a Digital Image?</a:t>
            </a:r>
            <a:endParaRPr>
              <a:latin typeface="Cambria"/>
              <a:ea typeface="Cambria"/>
              <a:cs typeface="Cambria"/>
              <a:sym typeface="Cambria"/>
            </a:endParaRPr>
          </a:p>
        </p:txBody>
      </p:sp>
      <p:sp>
        <p:nvSpPr>
          <p:cNvPr id="122" name="Google Shape;122;p5"/>
          <p:cNvSpPr txBox="1">
            <a:spLocks noGrp="1"/>
          </p:cNvSpPr>
          <p:nvPr>
            <p:ph type="body" idx="1"/>
          </p:nvPr>
        </p:nvSpPr>
        <p:spPr>
          <a:xfrm>
            <a:off x="954578" y="1181217"/>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latin typeface="Cambria"/>
                <a:ea typeface="Cambria"/>
                <a:cs typeface="Cambria"/>
                <a:sym typeface="Cambria"/>
              </a:rPr>
              <a:t>A </a:t>
            </a:r>
            <a:r>
              <a:rPr lang="en-US" b="1" dirty="0">
                <a:latin typeface="Cambria"/>
                <a:ea typeface="Cambria"/>
                <a:cs typeface="Cambria"/>
                <a:sym typeface="Cambria"/>
              </a:rPr>
              <a:t>digital image</a:t>
            </a:r>
            <a:r>
              <a:rPr lang="en-US" dirty="0">
                <a:latin typeface="Cambria"/>
                <a:ea typeface="Cambria"/>
                <a:cs typeface="Cambria"/>
                <a:sym typeface="Cambria"/>
              </a:rPr>
              <a:t> is a representation of a two-dimensional image as a finite set of digital values, called picture elements or pixels</a:t>
            </a:r>
            <a:endParaRPr dirty="0"/>
          </a:p>
        </p:txBody>
      </p:sp>
      <p:pic>
        <p:nvPicPr>
          <p:cNvPr id="123" name="Google Shape;123;p5"/>
          <p:cNvPicPr preferRelativeResize="0"/>
          <p:nvPr/>
        </p:nvPicPr>
        <p:blipFill rotWithShape="1">
          <a:blip r:embed="rId3">
            <a:alphaModFix/>
          </a:blip>
          <a:srcRect b="18875"/>
          <a:stretch/>
        </p:blipFill>
        <p:spPr>
          <a:xfrm>
            <a:off x="721822" y="2377440"/>
            <a:ext cx="10515600" cy="4172989"/>
          </a:xfrm>
          <a:prstGeom prst="rect">
            <a:avLst/>
          </a:prstGeom>
          <a:noFill/>
          <a:ln>
            <a:noFill/>
          </a:ln>
        </p:spPr>
      </p:pic>
      <p:sp>
        <p:nvSpPr>
          <p:cNvPr id="124" name="Google Shape;1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25" name="Google Shape;12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0"/>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b="1">
                <a:latin typeface="Cambria"/>
                <a:ea typeface="Cambria"/>
                <a:cs typeface="Cambria"/>
                <a:sym typeface="Cambria"/>
              </a:rPr>
              <a:t>Self Test Questions</a:t>
            </a:r>
            <a:endParaRPr sz="4000" b="1">
              <a:latin typeface="Cambria"/>
              <a:ea typeface="Cambria"/>
              <a:cs typeface="Cambria"/>
              <a:sym typeface="Cambria"/>
            </a:endParaRPr>
          </a:p>
        </p:txBody>
      </p:sp>
      <p:sp>
        <p:nvSpPr>
          <p:cNvPr id="797" name="Google Shape;797;p50"/>
          <p:cNvSpPr txBox="1">
            <a:spLocks noGrp="1"/>
          </p:cNvSpPr>
          <p:nvPr>
            <p:ph type="body" idx="1"/>
          </p:nvPr>
        </p:nvSpPr>
        <p:spPr>
          <a:xfrm>
            <a:off x="193963" y="1085170"/>
            <a:ext cx="5598226"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a:latin typeface="Cambria"/>
                <a:ea typeface="Cambria"/>
                <a:cs typeface="Cambria"/>
                <a:sym typeface="Cambria"/>
              </a:rPr>
              <a:t>9. What is the first step in digital image processing?</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 Image Enhancement</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b) Image Acquisition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c) Image Compression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d) Image Analysis</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t>
            </a:r>
            <a:r>
              <a:rPr lang="en-US" sz="1800" b="1">
                <a:latin typeface="Cambria"/>
                <a:ea typeface="Cambria"/>
                <a:cs typeface="Cambria"/>
                <a:sym typeface="Cambria"/>
              </a:rPr>
              <a:t>Answer: b) Image Acquisition</a:t>
            </a:r>
            <a:endParaRPr/>
          </a:p>
          <a:p>
            <a:pPr marL="0" lvl="0" indent="0" algn="l" rtl="0">
              <a:lnSpc>
                <a:spcPct val="90000"/>
              </a:lnSpc>
              <a:spcBef>
                <a:spcPts val="1000"/>
              </a:spcBef>
              <a:spcAft>
                <a:spcPts val="0"/>
              </a:spcAft>
              <a:buClr>
                <a:schemeClr val="dk1"/>
              </a:buClr>
              <a:buSzPts val="1800"/>
              <a:buNone/>
            </a:pPr>
            <a:endParaRPr sz="1800">
              <a:latin typeface="Cambria"/>
              <a:ea typeface="Cambria"/>
              <a:cs typeface="Cambria"/>
              <a:sym typeface="Cambria"/>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10. Which step in digital image processing involves reducing noise and enhancing image quality?</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a) Image Segmentation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b) Image Enhancement</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c) Image Compression</a:t>
            </a:r>
            <a:endParaRPr/>
          </a:p>
          <a:p>
            <a:pPr marL="0" lvl="0" indent="0" algn="l" rtl="0">
              <a:lnSpc>
                <a:spcPct val="90000"/>
              </a:lnSpc>
              <a:spcBef>
                <a:spcPts val="1000"/>
              </a:spcBef>
              <a:spcAft>
                <a:spcPts val="0"/>
              </a:spcAft>
              <a:buClr>
                <a:schemeClr val="dk1"/>
              </a:buClr>
              <a:buSzPts val="1800"/>
              <a:buNone/>
            </a:pPr>
            <a:r>
              <a:rPr lang="en-US" sz="1800">
                <a:latin typeface="Cambria"/>
                <a:ea typeface="Cambria"/>
                <a:cs typeface="Cambria"/>
                <a:sym typeface="Cambria"/>
              </a:rPr>
              <a:t>   d) Image Recognition</a:t>
            </a:r>
            <a:endParaRPr/>
          </a:p>
          <a:p>
            <a:pPr marL="0" lvl="0" indent="0" algn="l" rtl="0">
              <a:lnSpc>
                <a:spcPct val="90000"/>
              </a:lnSpc>
              <a:spcBef>
                <a:spcPts val="1000"/>
              </a:spcBef>
              <a:spcAft>
                <a:spcPts val="0"/>
              </a:spcAft>
              <a:buClr>
                <a:schemeClr val="dk1"/>
              </a:buClr>
              <a:buSzPts val="1800"/>
              <a:buNone/>
            </a:pPr>
            <a:r>
              <a:rPr lang="en-US" sz="1800" b="1">
                <a:latin typeface="Cambria"/>
                <a:ea typeface="Cambria"/>
                <a:cs typeface="Cambria"/>
                <a:sym typeface="Cambria"/>
              </a:rPr>
              <a:t>   Answer: b) Image Enhancement</a:t>
            </a:r>
            <a:endParaRPr/>
          </a:p>
        </p:txBody>
      </p:sp>
      <p:sp>
        <p:nvSpPr>
          <p:cNvPr id="798" name="Google Shape;798;p50"/>
          <p:cNvSpPr/>
          <p:nvPr/>
        </p:nvSpPr>
        <p:spPr>
          <a:xfrm>
            <a:off x="5902037" y="994352"/>
            <a:ext cx="6096000" cy="59093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11. What are the names of the various color image processing categories?</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a) Pseudo-color and Multi-color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b) Half-color and pseudo-color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c) Full-color and pseudo-color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d) Half-color and full-color processing</a:t>
            </a:r>
            <a:endParaRPr/>
          </a:p>
          <a:p>
            <a:pPr marL="0" marR="0" lvl="0" indent="0" algn="l" rtl="0">
              <a:lnSpc>
                <a:spcPct val="150000"/>
              </a:lnSpc>
              <a:spcBef>
                <a:spcPts val="0"/>
              </a:spcBef>
              <a:spcAft>
                <a:spcPts val="0"/>
              </a:spcAft>
              <a:buNone/>
            </a:pPr>
            <a:r>
              <a:rPr lang="en-US" sz="1800" b="1" i="0" u="none" strike="noStrike" cap="none">
                <a:solidFill>
                  <a:schemeClr val="dk1"/>
                </a:solidFill>
                <a:latin typeface="Cambria"/>
                <a:ea typeface="Cambria"/>
                <a:cs typeface="Cambria"/>
                <a:sym typeface="Cambria"/>
              </a:rPr>
              <a:t>Answer: c) Full-color and pseudo-color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12. Which of the following process helps in Image enhancement?</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a) Digital Image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b) Analog Image Processing</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c) Both a and b</a:t>
            </a:r>
            <a:endParaRPr/>
          </a:p>
          <a:p>
            <a:pPr marL="0" marR="0" lvl="0" indent="0" algn="l" rtl="0">
              <a:lnSpc>
                <a:spcPct val="150000"/>
              </a:lnSpc>
              <a:spcBef>
                <a:spcPts val="0"/>
              </a:spcBef>
              <a:spcAft>
                <a:spcPts val="0"/>
              </a:spcAft>
              <a:buNone/>
            </a:pPr>
            <a:r>
              <a:rPr lang="en-US" sz="1800" b="0" i="0" u="none" strike="noStrike" cap="none">
                <a:solidFill>
                  <a:schemeClr val="dk1"/>
                </a:solidFill>
                <a:latin typeface="Cambria"/>
                <a:ea typeface="Cambria"/>
                <a:cs typeface="Cambria"/>
                <a:sym typeface="Cambria"/>
              </a:rPr>
              <a:t>d) None of the above</a:t>
            </a:r>
            <a:endParaRPr/>
          </a:p>
          <a:p>
            <a:pPr marL="0" marR="0" lvl="0" indent="0" algn="l" rtl="0">
              <a:lnSpc>
                <a:spcPct val="150000"/>
              </a:lnSpc>
              <a:spcBef>
                <a:spcPts val="0"/>
              </a:spcBef>
              <a:spcAft>
                <a:spcPts val="0"/>
              </a:spcAft>
              <a:buNone/>
            </a:pPr>
            <a:r>
              <a:rPr lang="en-US" sz="1800" b="1" i="0" u="none" strike="noStrike" cap="none">
                <a:solidFill>
                  <a:schemeClr val="dk1"/>
                </a:solidFill>
                <a:latin typeface="Cambria"/>
                <a:ea typeface="Cambria"/>
                <a:cs typeface="Cambria"/>
                <a:sym typeface="Cambria"/>
              </a:rPr>
              <a:t>Answer: c) Both a and b</a:t>
            </a:r>
            <a:endParaRPr sz="1800" b="1" i="0" u="none" strike="noStrike" cap="none">
              <a:solidFill>
                <a:schemeClr val="dk1"/>
              </a:solidFill>
              <a:latin typeface="Calibri"/>
              <a:ea typeface="Calibri"/>
              <a:cs typeface="Calibri"/>
              <a:sym typeface="Calibri"/>
            </a:endParaRPr>
          </a:p>
        </p:txBody>
      </p:sp>
      <p:sp>
        <p:nvSpPr>
          <p:cNvPr id="799" name="Google Shape;7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800" name="Google Shape;80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7">
                                            <p:txEl>
                                              <p:pRg st="0" end="0"/>
                                            </p:txEl>
                                          </p:spTgt>
                                        </p:tgtEl>
                                        <p:attrNameLst>
                                          <p:attrName>style.visibility</p:attrName>
                                        </p:attrNameLst>
                                      </p:cBhvr>
                                      <p:to>
                                        <p:strVal val="visible"/>
                                      </p:to>
                                    </p:set>
                                    <p:animEffect transition="in" filter="fade">
                                      <p:cBhvr>
                                        <p:cTn id="7" dur="500"/>
                                        <p:tgtEl>
                                          <p:spTgt spid="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7">
                                            <p:txEl>
                                              <p:pRg st="1" end="1"/>
                                            </p:txEl>
                                          </p:spTgt>
                                        </p:tgtEl>
                                        <p:attrNameLst>
                                          <p:attrName>style.visibility</p:attrName>
                                        </p:attrNameLst>
                                      </p:cBhvr>
                                      <p:to>
                                        <p:strVal val="visible"/>
                                      </p:to>
                                    </p:set>
                                    <p:animEffect transition="in" filter="fade">
                                      <p:cBhvr>
                                        <p:cTn id="12" dur="500"/>
                                        <p:tgtEl>
                                          <p:spTgt spid="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7">
                                            <p:txEl>
                                              <p:pRg st="2" end="2"/>
                                            </p:txEl>
                                          </p:spTgt>
                                        </p:tgtEl>
                                        <p:attrNameLst>
                                          <p:attrName>style.visibility</p:attrName>
                                        </p:attrNameLst>
                                      </p:cBhvr>
                                      <p:to>
                                        <p:strVal val="visible"/>
                                      </p:to>
                                    </p:set>
                                    <p:animEffect transition="in" filter="fade">
                                      <p:cBhvr>
                                        <p:cTn id="17" dur="500"/>
                                        <p:tgtEl>
                                          <p:spTgt spid="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7">
                                            <p:txEl>
                                              <p:pRg st="3" end="3"/>
                                            </p:txEl>
                                          </p:spTgt>
                                        </p:tgtEl>
                                        <p:attrNameLst>
                                          <p:attrName>style.visibility</p:attrName>
                                        </p:attrNameLst>
                                      </p:cBhvr>
                                      <p:to>
                                        <p:strVal val="visible"/>
                                      </p:to>
                                    </p:set>
                                    <p:animEffect transition="in" filter="fade">
                                      <p:cBhvr>
                                        <p:cTn id="22" dur="500"/>
                                        <p:tgtEl>
                                          <p:spTgt spid="7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7">
                                            <p:txEl>
                                              <p:pRg st="4" end="4"/>
                                            </p:txEl>
                                          </p:spTgt>
                                        </p:tgtEl>
                                        <p:attrNameLst>
                                          <p:attrName>style.visibility</p:attrName>
                                        </p:attrNameLst>
                                      </p:cBhvr>
                                      <p:to>
                                        <p:strVal val="visible"/>
                                      </p:to>
                                    </p:set>
                                    <p:animEffect transition="in" filter="fade">
                                      <p:cBhvr>
                                        <p:cTn id="27" dur="500"/>
                                        <p:tgtEl>
                                          <p:spTgt spid="7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7">
                                            <p:txEl>
                                              <p:pRg st="5" end="5"/>
                                            </p:txEl>
                                          </p:spTgt>
                                        </p:tgtEl>
                                        <p:attrNameLst>
                                          <p:attrName>style.visibility</p:attrName>
                                        </p:attrNameLst>
                                      </p:cBhvr>
                                      <p:to>
                                        <p:strVal val="visible"/>
                                      </p:to>
                                    </p:set>
                                    <p:animEffect transition="in" filter="fade">
                                      <p:cBhvr>
                                        <p:cTn id="32" dur="500"/>
                                        <p:tgtEl>
                                          <p:spTgt spid="7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7">
                                            <p:txEl>
                                              <p:pRg st="6" end="6"/>
                                            </p:txEl>
                                          </p:spTgt>
                                        </p:tgtEl>
                                        <p:attrNameLst>
                                          <p:attrName>style.visibility</p:attrName>
                                        </p:attrNameLst>
                                      </p:cBhvr>
                                      <p:to>
                                        <p:strVal val="visible"/>
                                      </p:to>
                                    </p:set>
                                    <p:animEffect transition="in" filter="fade">
                                      <p:cBhvr>
                                        <p:cTn id="37" dur="500"/>
                                        <p:tgtEl>
                                          <p:spTgt spid="7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7">
                                            <p:txEl>
                                              <p:pRg st="7" end="7"/>
                                            </p:txEl>
                                          </p:spTgt>
                                        </p:tgtEl>
                                        <p:attrNameLst>
                                          <p:attrName>style.visibility</p:attrName>
                                        </p:attrNameLst>
                                      </p:cBhvr>
                                      <p:to>
                                        <p:strVal val="visible"/>
                                      </p:to>
                                    </p:set>
                                    <p:animEffect transition="in" filter="fade">
                                      <p:cBhvr>
                                        <p:cTn id="42" dur="500"/>
                                        <p:tgtEl>
                                          <p:spTgt spid="7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7">
                                            <p:txEl>
                                              <p:pRg st="8" end="8"/>
                                            </p:txEl>
                                          </p:spTgt>
                                        </p:tgtEl>
                                        <p:attrNameLst>
                                          <p:attrName>style.visibility</p:attrName>
                                        </p:attrNameLst>
                                      </p:cBhvr>
                                      <p:to>
                                        <p:strVal val="visible"/>
                                      </p:to>
                                    </p:set>
                                    <p:animEffect transition="in" filter="fade">
                                      <p:cBhvr>
                                        <p:cTn id="47" dur="500"/>
                                        <p:tgtEl>
                                          <p:spTgt spid="79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97">
                                            <p:txEl>
                                              <p:pRg st="9" end="9"/>
                                            </p:txEl>
                                          </p:spTgt>
                                        </p:tgtEl>
                                        <p:attrNameLst>
                                          <p:attrName>style.visibility</p:attrName>
                                        </p:attrNameLst>
                                      </p:cBhvr>
                                      <p:to>
                                        <p:strVal val="visible"/>
                                      </p:to>
                                    </p:set>
                                    <p:animEffect transition="in" filter="fade">
                                      <p:cBhvr>
                                        <p:cTn id="52" dur="500"/>
                                        <p:tgtEl>
                                          <p:spTgt spid="79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97">
                                            <p:txEl>
                                              <p:pRg st="10" end="10"/>
                                            </p:txEl>
                                          </p:spTgt>
                                        </p:tgtEl>
                                        <p:attrNameLst>
                                          <p:attrName>style.visibility</p:attrName>
                                        </p:attrNameLst>
                                      </p:cBhvr>
                                      <p:to>
                                        <p:strVal val="visible"/>
                                      </p:to>
                                    </p:set>
                                    <p:animEffect transition="in" filter="fade">
                                      <p:cBhvr>
                                        <p:cTn id="57" dur="500"/>
                                        <p:tgtEl>
                                          <p:spTgt spid="79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97">
                                            <p:txEl>
                                              <p:pRg st="11" end="11"/>
                                            </p:txEl>
                                          </p:spTgt>
                                        </p:tgtEl>
                                        <p:attrNameLst>
                                          <p:attrName>style.visibility</p:attrName>
                                        </p:attrNameLst>
                                      </p:cBhvr>
                                      <p:to>
                                        <p:strVal val="visible"/>
                                      </p:to>
                                    </p:set>
                                    <p:animEffect transition="in" filter="fade">
                                      <p:cBhvr>
                                        <p:cTn id="62" dur="500"/>
                                        <p:tgtEl>
                                          <p:spTgt spid="79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97">
                                            <p:txEl>
                                              <p:pRg st="12" end="12"/>
                                            </p:txEl>
                                          </p:spTgt>
                                        </p:tgtEl>
                                        <p:attrNameLst>
                                          <p:attrName>style.visibility</p:attrName>
                                        </p:attrNameLst>
                                      </p:cBhvr>
                                      <p:to>
                                        <p:strVal val="visible"/>
                                      </p:to>
                                    </p:set>
                                    <p:animEffect transition="in" filter="fade">
                                      <p:cBhvr>
                                        <p:cTn id="67" dur="500"/>
                                        <p:tgtEl>
                                          <p:spTgt spid="79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98">
                                            <p:txEl>
                                              <p:pRg st="0" end="0"/>
                                            </p:txEl>
                                          </p:spTgt>
                                        </p:tgtEl>
                                        <p:attrNameLst>
                                          <p:attrName>style.visibility</p:attrName>
                                        </p:attrNameLst>
                                      </p:cBhvr>
                                      <p:to>
                                        <p:strVal val="visible"/>
                                      </p:to>
                                    </p:set>
                                    <p:animEffect transition="in" filter="fade">
                                      <p:cBhvr>
                                        <p:cTn id="72" dur="500"/>
                                        <p:tgtEl>
                                          <p:spTgt spid="79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98">
                                            <p:txEl>
                                              <p:pRg st="1" end="1"/>
                                            </p:txEl>
                                          </p:spTgt>
                                        </p:tgtEl>
                                        <p:attrNameLst>
                                          <p:attrName>style.visibility</p:attrName>
                                        </p:attrNameLst>
                                      </p:cBhvr>
                                      <p:to>
                                        <p:strVal val="visible"/>
                                      </p:to>
                                    </p:set>
                                    <p:animEffect transition="in" filter="fade">
                                      <p:cBhvr>
                                        <p:cTn id="77" dur="500"/>
                                        <p:tgtEl>
                                          <p:spTgt spid="798">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98">
                                            <p:txEl>
                                              <p:pRg st="2" end="2"/>
                                            </p:txEl>
                                          </p:spTgt>
                                        </p:tgtEl>
                                        <p:attrNameLst>
                                          <p:attrName>style.visibility</p:attrName>
                                        </p:attrNameLst>
                                      </p:cBhvr>
                                      <p:to>
                                        <p:strVal val="visible"/>
                                      </p:to>
                                    </p:set>
                                    <p:animEffect transition="in" filter="fade">
                                      <p:cBhvr>
                                        <p:cTn id="82" dur="500"/>
                                        <p:tgtEl>
                                          <p:spTgt spid="79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98">
                                            <p:txEl>
                                              <p:pRg st="3" end="3"/>
                                            </p:txEl>
                                          </p:spTgt>
                                        </p:tgtEl>
                                        <p:attrNameLst>
                                          <p:attrName>style.visibility</p:attrName>
                                        </p:attrNameLst>
                                      </p:cBhvr>
                                      <p:to>
                                        <p:strVal val="visible"/>
                                      </p:to>
                                    </p:set>
                                    <p:animEffect transition="in" filter="fade">
                                      <p:cBhvr>
                                        <p:cTn id="87" dur="500"/>
                                        <p:tgtEl>
                                          <p:spTgt spid="798">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98">
                                            <p:txEl>
                                              <p:pRg st="4" end="4"/>
                                            </p:txEl>
                                          </p:spTgt>
                                        </p:tgtEl>
                                        <p:attrNameLst>
                                          <p:attrName>style.visibility</p:attrName>
                                        </p:attrNameLst>
                                      </p:cBhvr>
                                      <p:to>
                                        <p:strVal val="visible"/>
                                      </p:to>
                                    </p:set>
                                    <p:animEffect transition="in" filter="fade">
                                      <p:cBhvr>
                                        <p:cTn id="92" dur="500"/>
                                        <p:tgtEl>
                                          <p:spTgt spid="798">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98">
                                            <p:txEl>
                                              <p:pRg st="5" end="5"/>
                                            </p:txEl>
                                          </p:spTgt>
                                        </p:tgtEl>
                                        <p:attrNameLst>
                                          <p:attrName>style.visibility</p:attrName>
                                        </p:attrNameLst>
                                      </p:cBhvr>
                                      <p:to>
                                        <p:strVal val="visible"/>
                                      </p:to>
                                    </p:set>
                                    <p:animEffect transition="in" filter="fade">
                                      <p:cBhvr>
                                        <p:cTn id="97" dur="500"/>
                                        <p:tgtEl>
                                          <p:spTgt spid="798">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98">
                                            <p:txEl>
                                              <p:pRg st="6" end="6"/>
                                            </p:txEl>
                                          </p:spTgt>
                                        </p:tgtEl>
                                        <p:attrNameLst>
                                          <p:attrName>style.visibility</p:attrName>
                                        </p:attrNameLst>
                                      </p:cBhvr>
                                      <p:to>
                                        <p:strVal val="visible"/>
                                      </p:to>
                                    </p:set>
                                    <p:animEffect transition="in" filter="fade">
                                      <p:cBhvr>
                                        <p:cTn id="102" dur="500"/>
                                        <p:tgtEl>
                                          <p:spTgt spid="798">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98">
                                            <p:txEl>
                                              <p:pRg st="7" end="7"/>
                                            </p:txEl>
                                          </p:spTgt>
                                        </p:tgtEl>
                                        <p:attrNameLst>
                                          <p:attrName>style.visibility</p:attrName>
                                        </p:attrNameLst>
                                      </p:cBhvr>
                                      <p:to>
                                        <p:strVal val="visible"/>
                                      </p:to>
                                    </p:set>
                                    <p:animEffect transition="in" filter="fade">
                                      <p:cBhvr>
                                        <p:cTn id="107" dur="500"/>
                                        <p:tgtEl>
                                          <p:spTgt spid="798">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98">
                                            <p:txEl>
                                              <p:pRg st="8" end="8"/>
                                            </p:txEl>
                                          </p:spTgt>
                                        </p:tgtEl>
                                        <p:attrNameLst>
                                          <p:attrName>style.visibility</p:attrName>
                                        </p:attrNameLst>
                                      </p:cBhvr>
                                      <p:to>
                                        <p:strVal val="visible"/>
                                      </p:to>
                                    </p:set>
                                    <p:animEffect transition="in" filter="fade">
                                      <p:cBhvr>
                                        <p:cTn id="112" dur="500"/>
                                        <p:tgtEl>
                                          <p:spTgt spid="798">
                                            <p:txEl>
                                              <p:pRg st="8" end="8"/>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98">
                                            <p:txEl>
                                              <p:pRg st="9" end="9"/>
                                            </p:txEl>
                                          </p:spTgt>
                                        </p:tgtEl>
                                        <p:attrNameLst>
                                          <p:attrName>style.visibility</p:attrName>
                                        </p:attrNameLst>
                                      </p:cBhvr>
                                      <p:to>
                                        <p:strVal val="visible"/>
                                      </p:to>
                                    </p:set>
                                    <p:animEffect transition="in" filter="fade">
                                      <p:cBhvr>
                                        <p:cTn id="117" dur="500"/>
                                        <p:tgtEl>
                                          <p:spTgt spid="798">
                                            <p:txEl>
                                              <p:pRg st="9" end="9"/>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98">
                                            <p:txEl>
                                              <p:pRg st="10" end="10"/>
                                            </p:txEl>
                                          </p:spTgt>
                                        </p:tgtEl>
                                        <p:attrNameLst>
                                          <p:attrName>style.visibility</p:attrName>
                                        </p:attrNameLst>
                                      </p:cBhvr>
                                      <p:to>
                                        <p:strVal val="visible"/>
                                      </p:to>
                                    </p:set>
                                    <p:animEffect transition="in" filter="fade">
                                      <p:cBhvr>
                                        <p:cTn id="122" dur="500"/>
                                        <p:tgtEl>
                                          <p:spTgt spid="798">
                                            <p:txEl>
                                              <p:pRg st="10" end="1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98">
                                            <p:txEl>
                                              <p:pRg st="11" end="11"/>
                                            </p:txEl>
                                          </p:spTgt>
                                        </p:tgtEl>
                                        <p:attrNameLst>
                                          <p:attrName>style.visibility</p:attrName>
                                        </p:attrNameLst>
                                      </p:cBhvr>
                                      <p:to>
                                        <p:strVal val="visible"/>
                                      </p:to>
                                    </p:set>
                                    <p:animEffect transition="in" filter="fade">
                                      <p:cBhvr>
                                        <p:cTn id="127" dur="500"/>
                                        <p:tgtEl>
                                          <p:spTgt spid="79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1"/>
          <p:cNvSpPr txBox="1">
            <a:spLocks noGrp="1"/>
          </p:cNvSpPr>
          <p:nvPr>
            <p:ph type="title"/>
          </p:nvPr>
        </p:nvSpPr>
        <p:spPr>
          <a:xfrm>
            <a:off x="838200" y="287382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mbria"/>
              <a:buNone/>
            </a:pPr>
            <a:r>
              <a:rPr lang="en-US" sz="4000" b="1">
                <a:latin typeface="Cambria"/>
                <a:ea typeface="Cambria"/>
                <a:cs typeface="Cambria"/>
                <a:sym typeface="Cambria"/>
              </a:rPr>
              <a:t>Thank You</a:t>
            </a:r>
            <a:endParaRPr sz="4000" b="1">
              <a:latin typeface="Cambria"/>
              <a:ea typeface="Cambria"/>
              <a:cs typeface="Cambria"/>
              <a:sym typeface="Cambria"/>
            </a:endParaRPr>
          </a:p>
        </p:txBody>
      </p:sp>
      <p:sp>
        <p:nvSpPr>
          <p:cNvPr id="806" name="Google Shape;80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807" name="Google Shape;8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2162176" y="1"/>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What is a Digital Image? (contd.)</a:t>
            </a:r>
            <a:endParaRPr>
              <a:latin typeface="Cambria"/>
              <a:ea typeface="Cambria"/>
              <a:cs typeface="Cambria"/>
              <a:sym typeface="Cambria"/>
            </a:endParaRPr>
          </a:p>
        </p:txBody>
      </p:sp>
      <p:sp>
        <p:nvSpPr>
          <p:cNvPr id="132" name="Google Shape;132;p6"/>
          <p:cNvSpPr txBox="1">
            <a:spLocks noGrp="1"/>
          </p:cNvSpPr>
          <p:nvPr>
            <p:ph type="body" idx="1"/>
          </p:nvPr>
        </p:nvSpPr>
        <p:spPr>
          <a:xfrm>
            <a:off x="750065" y="105444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a:latin typeface="Cambria"/>
                <a:ea typeface="Cambria"/>
                <a:cs typeface="Cambria"/>
                <a:sym typeface="Cambria"/>
              </a:rPr>
              <a:t>Pixel values typically represent gray levels, colors, heights, opacities etc.</a:t>
            </a:r>
            <a:endParaRPr/>
          </a:p>
          <a:p>
            <a:pPr marL="0" lvl="0" indent="0" algn="just"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0" lvl="0" indent="0" algn="just" rtl="0">
              <a:lnSpc>
                <a:spcPct val="90000"/>
              </a:lnSpc>
              <a:spcBef>
                <a:spcPts val="1000"/>
              </a:spcBef>
              <a:spcAft>
                <a:spcPts val="0"/>
              </a:spcAft>
              <a:buClr>
                <a:schemeClr val="dk1"/>
              </a:buClr>
              <a:buSzPts val="2800"/>
              <a:buNone/>
            </a:pPr>
            <a:r>
              <a:rPr lang="en-US" b="1">
                <a:latin typeface="Cambria"/>
                <a:ea typeface="Cambria"/>
                <a:cs typeface="Cambria"/>
                <a:sym typeface="Cambria"/>
              </a:rPr>
              <a:t>Remember</a:t>
            </a:r>
            <a:r>
              <a:rPr lang="en-US">
                <a:latin typeface="Cambria"/>
                <a:ea typeface="Cambria"/>
                <a:cs typeface="Cambria"/>
                <a:sym typeface="Cambria"/>
              </a:rPr>
              <a:t> </a:t>
            </a:r>
            <a:r>
              <a:rPr lang="en-US" i="1">
                <a:latin typeface="Cambria"/>
                <a:ea typeface="Cambria"/>
                <a:cs typeface="Cambria"/>
                <a:sym typeface="Cambria"/>
              </a:rPr>
              <a:t>digitization</a:t>
            </a:r>
            <a:r>
              <a:rPr lang="en-US">
                <a:latin typeface="Cambria"/>
                <a:ea typeface="Cambria"/>
                <a:cs typeface="Cambria"/>
                <a:sym typeface="Cambria"/>
              </a:rPr>
              <a:t> implies that a digital image is an </a:t>
            </a:r>
            <a:r>
              <a:rPr lang="en-US" i="1">
                <a:latin typeface="Cambria"/>
                <a:ea typeface="Cambria"/>
                <a:cs typeface="Cambria"/>
                <a:sym typeface="Cambria"/>
              </a:rPr>
              <a:t>approximation</a:t>
            </a:r>
            <a:r>
              <a:rPr lang="en-US">
                <a:latin typeface="Cambria"/>
                <a:ea typeface="Cambria"/>
                <a:cs typeface="Cambria"/>
                <a:sym typeface="Cambria"/>
              </a:rPr>
              <a:t> of a real scene</a:t>
            </a:r>
            <a:endParaRPr b="1">
              <a:latin typeface="Cambria"/>
              <a:ea typeface="Cambria"/>
              <a:cs typeface="Cambria"/>
              <a:sym typeface="Cambria"/>
            </a:endParaRPr>
          </a:p>
        </p:txBody>
      </p:sp>
      <p:pic>
        <p:nvPicPr>
          <p:cNvPr id="133" name="Google Shape;133;p6"/>
          <p:cNvPicPr preferRelativeResize="0"/>
          <p:nvPr/>
        </p:nvPicPr>
        <p:blipFill rotWithShape="1">
          <a:blip r:embed="rId3">
            <a:alphaModFix/>
          </a:blip>
          <a:srcRect b="19896"/>
          <a:stretch/>
        </p:blipFill>
        <p:spPr>
          <a:xfrm>
            <a:off x="1809751" y="3881438"/>
            <a:ext cx="3940175" cy="2266950"/>
          </a:xfrm>
          <a:prstGeom prst="rect">
            <a:avLst/>
          </a:prstGeom>
          <a:noFill/>
          <a:ln>
            <a:noFill/>
          </a:ln>
        </p:spPr>
      </p:pic>
      <p:grpSp>
        <p:nvGrpSpPr>
          <p:cNvPr id="134" name="Google Shape;134;p6"/>
          <p:cNvGrpSpPr/>
          <p:nvPr/>
        </p:nvGrpSpPr>
        <p:grpSpPr>
          <a:xfrm>
            <a:off x="5819776" y="3860801"/>
            <a:ext cx="4557713" cy="2308225"/>
            <a:chOff x="1464" y="2747"/>
            <a:chExt cx="2871" cy="1454"/>
          </a:xfrm>
        </p:grpSpPr>
        <p:pic>
          <p:nvPicPr>
            <p:cNvPr id="135" name="Google Shape;135;p6"/>
            <p:cNvPicPr preferRelativeResize="0"/>
            <p:nvPr/>
          </p:nvPicPr>
          <p:blipFill rotWithShape="1">
            <a:blip r:embed="rId4">
              <a:alphaModFix/>
            </a:blip>
            <a:srcRect/>
            <a:stretch/>
          </p:blipFill>
          <p:spPr>
            <a:xfrm>
              <a:off x="1464" y="2747"/>
              <a:ext cx="2871" cy="1454"/>
            </a:xfrm>
            <a:prstGeom prst="rect">
              <a:avLst/>
            </a:prstGeom>
            <a:noFill/>
            <a:ln>
              <a:noFill/>
            </a:ln>
          </p:spPr>
        </p:pic>
        <p:sp>
          <p:nvSpPr>
            <p:cNvPr id="136" name="Google Shape;136;p6"/>
            <p:cNvSpPr/>
            <p:nvPr/>
          </p:nvSpPr>
          <p:spPr>
            <a:xfrm>
              <a:off x="2225" y="3153"/>
              <a:ext cx="128" cy="12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137" name="Google Shape;137;p6"/>
            <p:cNvSpPr/>
            <p:nvPr/>
          </p:nvSpPr>
          <p:spPr>
            <a:xfrm>
              <a:off x="2840" y="2773"/>
              <a:ext cx="1460" cy="140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cxnSp>
          <p:nvCxnSpPr>
            <p:cNvPr id="138" name="Google Shape;138;p6"/>
            <p:cNvCxnSpPr/>
            <p:nvPr/>
          </p:nvCxnSpPr>
          <p:spPr>
            <a:xfrm rot="10800000" flipH="1">
              <a:off x="2348" y="3108"/>
              <a:ext cx="484" cy="104"/>
            </a:xfrm>
            <a:prstGeom prst="straightConnector1">
              <a:avLst/>
            </a:prstGeom>
            <a:noFill/>
            <a:ln w="19050" cap="flat" cmpd="sng">
              <a:solidFill>
                <a:srgbClr val="FF0000"/>
              </a:solidFill>
              <a:prstDash val="solid"/>
              <a:round/>
              <a:headEnd type="none" w="med" len="med"/>
              <a:tailEnd type="triangle" w="med" len="med"/>
            </a:ln>
          </p:spPr>
        </p:cxnSp>
        <p:sp>
          <p:nvSpPr>
            <p:cNvPr id="139" name="Google Shape;139;p6"/>
            <p:cNvSpPr/>
            <p:nvPr/>
          </p:nvSpPr>
          <p:spPr>
            <a:xfrm>
              <a:off x="3225" y="3137"/>
              <a:ext cx="56" cy="5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140" name="Google Shape;140;p6"/>
            <p:cNvSpPr txBox="1"/>
            <p:nvPr/>
          </p:nvSpPr>
          <p:spPr>
            <a:xfrm>
              <a:off x="3414" y="2965"/>
              <a:ext cx="347" cy="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rgbClr val="CC0000"/>
                  </a:solidFill>
                  <a:latin typeface="Cambria"/>
                  <a:ea typeface="Cambria"/>
                  <a:cs typeface="Cambria"/>
                  <a:sym typeface="Cambria"/>
                </a:rPr>
                <a:t>1 pixel</a:t>
              </a:r>
              <a:endParaRPr sz="1000" b="0" i="0" u="none" strike="noStrike" cap="none">
                <a:solidFill>
                  <a:srgbClr val="CC0000"/>
                </a:solidFill>
                <a:latin typeface="Cambria"/>
                <a:ea typeface="Cambria"/>
                <a:cs typeface="Cambria"/>
                <a:sym typeface="Cambria"/>
              </a:endParaRPr>
            </a:p>
          </p:txBody>
        </p:sp>
        <p:cxnSp>
          <p:nvCxnSpPr>
            <p:cNvPr id="141" name="Google Shape;141;p6"/>
            <p:cNvCxnSpPr/>
            <p:nvPr/>
          </p:nvCxnSpPr>
          <p:spPr>
            <a:xfrm flipH="1">
              <a:off x="3296" y="3052"/>
              <a:ext cx="168" cy="92"/>
            </a:xfrm>
            <a:prstGeom prst="straightConnector1">
              <a:avLst/>
            </a:prstGeom>
            <a:noFill/>
            <a:ln w="19050" cap="flat" cmpd="sng">
              <a:solidFill>
                <a:srgbClr val="FF0000"/>
              </a:solidFill>
              <a:prstDash val="solid"/>
              <a:round/>
              <a:headEnd type="none" w="med" len="med"/>
              <a:tailEnd type="triangle" w="med" len="med"/>
            </a:ln>
          </p:spPr>
        </p:cxnSp>
      </p:grpSp>
      <p:sp>
        <p:nvSpPr>
          <p:cNvPr id="142" name="Google Shape;1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43" name="Google Shape;1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1816100" y="0"/>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What is a Digital Image? (contd.)</a:t>
            </a:r>
            <a:endParaRPr>
              <a:latin typeface="Cambria"/>
              <a:ea typeface="Cambria"/>
              <a:cs typeface="Cambria"/>
              <a:sym typeface="Cambria"/>
            </a:endParaRPr>
          </a:p>
        </p:txBody>
      </p:sp>
      <p:sp>
        <p:nvSpPr>
          <p:cNvPr id="150" name="Google Shape;150;p7"/>
          <p:cNvSpPr txBox="1">
            <a:spLocks noGrp="1"/>
          </p:cNvSpPr>
          <p:nvPr>
            <p:ph type="body" idx="1"/>
          </p:nvPr>
        </p:nvSpPr>
        <p:spPr>
          <a:xfrm>
            <a:off x="811213" y="1366837"/>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Common image formats include:</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1 sample per point (B&amp;W or Grayscale)</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3 samples per point (Red, Green, and Blue)</a:t>
            </a:r>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4 samples per point (Red, Green, Blue, and “Alpha”, a.k.a. Opacity)</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0" lvl="0" indent="0" algn="l"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0" lvl="0" indent="0" algn="l"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0" lvl="0" indent="0" algn="l" rtl="0">
              <a:lnSpc>
                <a:spcPct val="90000"/>
              </a:lnSpc>
              <a:spcBef>
                <a:spcPts val="1000"/>
              </a:spcBef>
              <a:spcAft>
                <a:spcPts val="0"/>
              </a:spcAft>
              <a:buClr>
                <a:schemeClr val="dk1"/>
              </a:buClr>
              <a:buSzPts val="2800"/>
              <a:buNone/>
            </a:pPr>
            <a:r>
              <a:rPr lang="en-US">
                <a:latin typeface="Cambria"/>
                <a:ea typeface="Cambria"/>
                <a:cs typeface="Cambria"/>
                <a:sym typeface="Cambria"/>
              </a:rPr>
              <a:t>For most of this course we will focus on grey-scale images</a:t>
            </a:r>
            <a:endParaRPr>
              <a:latin typeface="Cambria"/>
              <a:ea typeface="Cambria"/>
              <a:cs typeface="Cambria"/>
              <a:sym typeface="Cambria"/>
            </a:endParaRPr>
          </a:p>
        </p:txBody>
      </p:sp>
      <p:pic>
        <p:nvPicPr>
          <p:cNvPr id="151" name="Google Shape;151;p7" descr="waterfall"/>
          <p:cNvPicPr preferRelativeResize="0">
            <a:picLocks noGrp="1"/>
          </p:cNvPicPr>
          <p:nvPr>
            <p:ph type="body" idx="4294967295"/>
          </p:nvPr>
        </p:nvPicPr>
        <p:blipFill rotWithShape="1">
          <a:blip r:embed="rId3">
            <a:alphaModFix/>
          </a:blip>
          <a:srcRect/>
          <a:stretch/>
        </p:blipFill>
        <p:spPr>
          <a:xfrm>
            <a:off x="4078729" y="2991635"/>
            <a:ext cx="2416175" cy="2087562"/>
          </a:xfrm>
          <a:prstGeom prst="rect">
            <a:avLst/>
          </a:prstGeom>
          <a:noFill/>
          <a:ln>
            <a:noFill/>
          </a:ln>
        </p:spPr>
      </p:pic>
      <p:pic>
        <p:nvPicPr>
          <p:cNvPr id="152" name="Google Shape;152;p7" descr="waterfall"/>
          <p:cNvPicPr preferRelativeResize="0"/>
          <p:nvPr/>
        </p:nvPicPr>
        <p:blipFill rotWithShape="1">
          <a:blip r:embed="rId3">
            <a:alphaModFix/>
          </a:blip>
          <a:srcRect/>
          <a:stretch/>
        </p:blipFill>
        <p:spPr>
          <a:xfrm>
            <a:off x="1306954" y="2991635"/>
            <a:ext cx="2416175" cy="2087562"/>
          </a:xfrm>
          <a:prstGeom prst="rect">
            <a:avLst/>
          </a:prstGeom>
          <a:noFill/>
          <a:ln>
            <a:noFill/>
          </a:ln>
        </p:spPr>
      </p:pic>
      <p:graphicFrame>
        <p:nvGraphicFramePr>
          <p:cNvPr id="153" name="Google Shape;153;p7"/>
          <p:cNvGraphicFramePr/>
          <p:nvPr/>
        </p:nvGraphicFramePr>
        <p:xfrm>
          <a:off x="6852092" y="2991635"/>
          <a:ext cx="2416175" cy="2087562"/>
        </p:xfrm>
        <a:graphic>
          <a:graphicData uri="http://schemas.openxmlformats.org/presentationml/2006/ole">
            <mc:AlternateContent xmlns:mc="http://schemas.openxmlformats.org/markup-compatibility/2006">
              <mc:Choice xmlns:v="urn:schemas-microsoft-com:vml" Requires="v">
                <p:oleObj r:id="rId4" imgW="2416175" imgH="2087562" progId="Photoshop.Image.7">
                  <p:embed/>
                </p:oleObj>
              </mc:Choice>
              <mc:Fallback>
                <p:oleObj r:id="rId4" imgW="2416175" imgH="2087562" progId="Photoshop.Image.7">
                  <p:embed/>
                  <p:pic>
                    <p:nvPicPr>
                      <p:cNvPr id="153" name="Google Shape;153;p7"/>
                      <p:cNvPicPr preferRelativeResize="0"/>
                      <p:nvPr/>
                    </p:nvPicPr>
                    <p:blipFill rotWithShape="1">
                      <a:blip r:embed="rId5">
                        <a:alphaModFix/>
                      </a:blip>
                      <a:srcRect/>
                      <a:stretch/>
                    </p:blipFill>
                    <p:spPr>
                      <a:xfrm>
                        <a:off x="6852092" y="2991635"/>
                        <a:ext cx="2416175" cy="2087562"/>
                      </a:xfrm>
                      <a:prstGeom prst="rect">
                        <a:avLst/>
                      </a:prstGeom>
                      <a:noFill/>
                      <a:ln>
                        <a:noFill/>
                      </a:ln>
                    </p:spPr>
                  </p:pic>
                </p:oleObj>
              </mc:Fallback>
            </mc:AlternateContent>
          </a:graphicData>
        </a:graphic>
      </p:graphicFrame>
      <p:sp>
        <p:nvSpPr>
          <p:cNvPr id="154" name="Google Shape;1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55" name="Google Shape;1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1876138" y="0"/>
            <a:ext cx="8505825" cy="12223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mbria"/>
              <a:buNone/>
            </a:pPr>
            <a:r>
              <a:rPr lang="en-US">
                <a:latin typeface="Cambria"/>
                <a:ea typeface="Cambria"/>
                <a:cs typeface="Cambria"/>
                <a:sym typeface="Cambria"/>
              </a:rPr>
              <a:t>What is Digital Image Processing?</a:t>
            </a:r>
            <a:endParaRPr>
              <a:latin typeface="Cambria"/>
              <a:ea typeface="Cambria"/>
              <a:cs typeface="Cambria"/>
              <a:sym typeface="Cambria"/>
            </a:endParaRPr>
          </a:p>
        </p:txBody>
      </p:sp>
      <p:sp>
        <p:nvSpPr>
          <p:cNvPr id="162" name="Google Shape;162;p8"/>
          <p:cNvSpPr txBox="1">
            <a:spLocks noGrp="1"/>
          </p:cNvSpPr>
          <p:nvPr>
            <p:ph type="body" idx="1"/>
          </p:nvPr>
        </p:nvSpPr>
        <p:spPr>
          <a:xfrm>
            <a:off x="871250" y="140698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Digital image processing focuses on two major tasks</a:t>
            </a:r>
            <a:endParaRPr/>
          </a:p>
          <a:p>
            <a:pPr marL="0" lvl="0" indent="0" algn="l" rtl="0">
              <a:lnSpc>
                <a:spcPct val="90000"/>
              </a:lnSpc>
              <a:spcBef>
                <a:spcPts val="1000"/>
              </a:spcBef>
              <a:spcAft>
                <a:spcPts val="0"/>
              </a:spcAft>
              <a:buClr>
                <a:schemeClr val="dk1"/>
              </a:buClr>
              <a:buSzPts val="28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Improvement of pictorial information for human interpretation</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685800" lvl="1" indent="-228600" algn="l" rtl="0">
              <a:lnSpc>
                <a:spcPct val="90000"/>
              </a:lnSpc>
              <a:spcBef>
                <a:spcPts val="500"/>
              </a:spcBef>
              <a:spcAft>
                <a:spcPts val="0"/>
              </a:spcAft>
              <a:buClr>
                <a:schemeClr val="dk1"/>
              </a:buClr>
              <a:buSzPts val="2400"/>
              <a:buChar char="•"/>
            </a:pPr>
            <a:r>
              <a:rPr lang="en-US">
                <a:latin typeface="Cambria"/>
                <a:ea typeface="Cambria"/>
                <a:cs typeface="Cambria"/>
                <a:sym typeface="Cambria"/>
              </a:rPr>
              <a:t>Processing of image data for storage, transmission and representation for autonomous machine perception</a:t>
            </a:r>
            <a:endParaRPr/>
          </a:p>
          <a:p>
            <a:pPr marL="685800" lvl="1" indent="-76200" algn="l" rtl="0">
              <a:lnSpc>
                <a:spcPct val="90000"/>
              </a:lnSpc>
              <a:spcBef>
                <a:spcPts val="500"/>
              </a:spcBef>
              <a:spcAft>
                <a:spcPts val="0"/>
              </a:spcAft>
              <a:buClr>
                <a:schemeClr val="dk1"/>
              </a:buClr>
              <a:buSzPts val="2400"/>
              <a:buNone/>
            </a:pPr>
            <a:endParaRPr>
              <a:latin typeface="Cambria"/>
              <a:ea typeface="Cambria"/>
              <a:cs typeface="Cambria"/>
              <a:sym typeface="Cambria"/>
            </a:endParaRPr>
          </a:p>
          <a:p>
            <a:pPr marL="0" lvl="0" indent="0" algn="l" rtl="0">
              <a:lnSpc>
                <a:spcPct val="90000"/>
              </a:lnSpc>
              <a:spcBef>
                <a:spcPts val="1000"/>
              </a:spcBef>
              <a:spcAft>
                <a:spcPts val="0"/>
              </a:spcAft>
              <a:buClr>
                <a:schemeClr val="dk1"/>
              </a:buClr>
              <a:buSzPts val="2800"/>
              <a:buNone/>
            </a:pPr>
            <a:r>
              <a:rPr lang="en-US">
                <a:latin typeface="Cambria"/>
                <a:ea typeface="Cambria"/>
                <a:cs typeface="Cambria"/>
                <a:sym typeface="Cambria"/>
              </a:rPr>
              <a:t>Some argument about where image processing ends and fields such as image analysis and computer vision start</a:t>
            </a:r>
            <a:endParaRPr>
              <a:latin typeface="Cambria"/>
              <a:ea typeface="Cambria"/>
              <a:cs typeface="Cambria"/>
              <a:sym typeface="Cambria"/>
            </a:endParaRPr>
          </a:p>
        </p:txBody>
      </p:sp>
      <p:sp>
        <p:nvSpPr>
          <p:cNvPr id="163" name="Google Shape;16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64" name="Google Shape;16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p:nvPr/>
        </p:nvSpPr>
        <p:spPr>
          <a:xfrm>
            <a:off x="1695451" y="4032251"/>
            <a:ext cx="8786813" cy="885825"/>
          </a:xfrm>
          <a:prstGeom prst="rightArrow">
            <a:avLst>
              <a:gd name="adj1" fmla="val 53046"/>
              <a:gd name="adj2" fmla="val 82937"/>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mbria"/>
              <a:ea typeface="Cambria"/>
              <a:cs typeface="Cambria"/>
              <a:sym typeface="Cambria"/>
            </a:endParaRPr>
          </a:p>
        </p:txBody>
      </p:sp>
      <p:sp>
        <p:nvSpPr>
          <p:cNvPr id="171" name="Google Shape;171;p9"/>
          <p:cNvSpPr txBox="1">
            <a:spLocks noGrp="1"/>
          </p:cNvSpPr>
          <p:nvPr>
            <p:ph type="title"/>
          </p:nvPr>
        </p:nvSpPr>
        <p:spPr>
          <a:xfrm>
            <a:off x="1316716" y="153987"/>
            <a:ext cx="9544281" cy="12223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mbria"/>
              <a:buNone/>
            </a:pPr>
            <a:r>
              <a:rPr lang="en-US">
                <a:latin typeface="Cambria"/>
                <a:ea typeface="Cambria"/>
                <a:cs typeface="Cambria"/>
                <a:sym typeface="Cambria"/>
              </a:rPr>
              <a:t>What is Digital Image Processing? </a:t>
            </a:r>
            <a:br>
              <a:rPr lang="en-US">
                <a:latin typeface="Cambria"/>
                <a:ea typeface="Cambria"/>
                <a:cs typeface="Cambria"/>
                <a:sym typeface="Cambria"/>
              </a:rPr>
            </a:br>
            <a:r>
              <a:rPr lang="en-US">
                <a:latin typeface="Cambria"/>
                <a:ea typeface="Cambria"/>
                <a:cs typeface="Cambria"/>
                <a:sym typeface="Cambria"/>
              </a:rPr>
              <a:t>(contd.)</a:t>
            </a:r>
            <a:endParaRPr>
              <a:latin typeface="Cambria"/>
              <a:ea typeface="Cambria"/>
              <a:cs typeface="Cambria"/>
              <a:sym typeface="Cambria"/>
            </a:endParaRPr>
          </a:p>
        </p:txBody>
      </p:sp>
      <p:sp>
        <p:nvSpPr>
          <p:cNvPr id="172" name="Google Shape;172;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Cambria"/>
                <a:ea typeface="Cambria"/>
                <a:cs typeface="Cambria"/>
                <a:sym typeface="Cambria"/>
              </a:rPr>
              <a:t>The continuum from image processing to computer vision can be broken up into low-, mid- and high-level processes</a:t>
            </a:r>
            <a:endParaRPr>
              <a:latin typeface="Cambria"/>
              <a:ea typeface="Cambria"/>
              <a:cs typeface="Cambria"/>
              <a:sym typeface="Cambria"/>
            </a:endParaRPr>
          </a:p>
        </p:txBody>
      </p:sp>
      <p:grpSp>
        <p:nvGrpSpPr>
          <p:cNvPr id="173" name="Google Shape;173;p9"/>
          <p:cNvGrpSpPr/>
          <p:nvPr/>
        </p:nvGrpSpPr>
        <p:grpSpPr>
          <a:xfrm>
            <a:off x="1995489" y="3203575"/>
            <a:ext cx="2587625" cy="2495550"/>
            <a:chOff x="252" y="1413"/>
            <a:chExt cx="1476" cy="1572"/>
          </a:xfrm>
        </p:grpSpPr>
        <p:sp>
          <p:nvSpPr>
            <p:cNvPr id="174" name="Google Shape;174;p9"/>
            <p:cNvSpPr txBox="1"/>
            <p:nvPr/>
          </p:nvSpPr>
          <p:spPr>
            <a:xfrm>
              <a:off x="252" y="1413"/>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Low Level Process</a:t>
              </a:r>
              <a:endParaRPr sz="1800" b="1" i="0" u="none" strike="noStrike" cap="none">
                <a:solidFill>
                  <a:schemeClr val="dk1"/>
                </a:solidFill>
                <a:latin typeface="Cambria"/>
                <a:ea typeface="Cambria"/>
                <a:cs typeface="Cambria"/>
                <a:sym typeface="Cambria"/>
              </a:endParaRPr>
            </a:p>
          </p:txBody>
        </p:sp>
        <p:sp>
          <p:nvSpPr>
            <p:cNvPr id="175" name="Google Shape;175;p9"/>
            <p:cNvSpPr txBox="1"/>
            <p:nvPr/>
          </p:nvSpPr>
          <p:spPr>
            <a:xfrm>
              <a:off x="252" y="1648"/>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Input:</a:t>
              </a:r>
              <a:r>
                <a:rPr lang="en-US" sz="1800" b="0" i="0" u="none" strike="noStrike" cap="none">
                  <a:solidFill>
                    <a:schemeClr val="dk1"/>
                  </a:solidFill>
                  <a:latin typeface="Cambria"/>
                  <a:ea typeface="Cambria"/>
                  <a:cs typeface="Cambria"/>
                  <a:sym typeface="Cambria"/>
                </a:rPr>
                <a:t> Image</a:t>
              </a:r>
              <a:br>
                <a:rPr lang="en-US" sz="1800" b="0" i="0" u="none" strike="noStrike" cap="none">
                  <a:solidFill>
                    <a:schemeClr val="dk1"/>
                  </a:solidFill>
                  <a:latin typeface="Cambria"/>
                  <a:ea typeface="Cambria"/>
                  <a:cs typeface="Cambria"/>
                  <a:sym typeface="Cambria"/>
                </a:rPr>
              </a:br>
              <a:r>
                <a:rPr lang="en-US" sz="1800" b="1" i="0" u="none" strike="noStrike" cap="none">
                  <a:solidFill>
                    <a:schemeClr val="dk1"/>
                  </a:solidFill>
                  <a:latin typeface="Cambria"/>
                  <a:ea typeface="Cambria"/>
                  <a:cs typeface="Cambria"/>
                  <a:sym typeface="Cambria"/>
                </a:rPr>
                <a:t>Output:</a:t>
              </a:r>
              <a:r>
                <a:rPr lang="en-US" sz="1800" b="0" i="0" u="none" strike="noStrike" cap="none">
                  <a:solidFill>
                    <a:schemeClr val="dk1"/>
                  </a:solidFill>
                  <a:latin typeface="Cambria"/>
                  <a:ea typeface="Cambria"/>
                  <a:cs typeface="Cambria"/>
                  <a:sym typeface="Cambria"/>
                </a:rPr>
                <a:t> Image</a:t>
              </a:r>
              <a:endParaRPr/>
            </a:p>
            <a:p>
              <a:pPr marL="0" marR="0" lvl="0" indent="0" algn="l" rtl="0">
                <a:spcBef>
                  <a:spcPts val="900"/>
                </a:spcBef>
                <a:spcAft>
                  <a:spcPts val="0"/>
                </a:spcAft>
                <a:buNone/>
              </a:pPr>
              <a:r>
                <a:rPr lang="en-US" sz="1800" b="1" i="0" u="none" strike="noStrike" cap="none">
                  <a:solidFill>
                    <a:schemeClr val="dk1"/>
                  </a:solidFill>
                  <a:latin typeface="Cambria"/>
                  <a:ea typeface="Cambria"/>
                  <a:cs typeface="Cambria"/>
                  <a:sym typeface="Cambria"/>
                </a:rPr>
                <a:t>Examples:</a:t>
              </a:r>
              <a:r>
                <a:rPr lang="en-US" sz="1800" b="0" i="0" u="none" strike="noStrike" cap="none">
                  <a:solidFill>
                    <a:schemeClr val="dk1"/>
                  </a:solidFill>
                  <a:latin typeface="Cambria"/>
                  <a:ea typeface="Cambria"/>
                  <a:cs typeface="Cambria"/>
                  <a:sym typeface="Cambria"/>
                </a:rPr>
                <a:t> Noise removal, image sharpening</a:t>
              </a:r>
              <a:endParaRPr sz="1800" b="0" i="0" u="none" strike="noStrike" cap="none">
                <a:solidFill>
                  <a:schemeClr val="dk1"/>
                </a:solidFill>
                <a:latin typeface="Cambria"/>
                <a:ea typeface="Cambria"/>
                <a:cs typeface="Cambria"/>
                <a:sym typeface="Cambria"/>
              </a:endParaRPr>
            </a:p>
          </p:txBody>
        </p:sp>
      </p:grpSp>
      <p:grpSp>
        <p:nvGrpSpPr>
          <p:cNvPr id="176" name="Google Shape;176;p9"/>
          <p:cNvGrpSpPr/>
          <p:nvPr/>
        </p:nvGrpSpPr>
        <p:grpSpPr>
          <a:xfrm>
            <a:off x="4803776" y="3203575"/>
            <a:ext cx="2587625" cy="2495550"/>
            <a:chOff x="2142" y="1360"/>
            <a:chExt cx="1476" cy="1572"/>
          </a:xfrm>
        </p:grpSpPr>
        <p:sp>
          <p:nvSpPr>
            <p:cNvPr id="177" name="Google Shape;177;p9"/>
            <p:cNvSpPr txBox="1"/>
            <p:nvPr/>
          </p:nvSpPr>
          <p:spPr>
            <a:xfrm>
              <a:off x="2142" y="1360"/>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Mid Level Process</a:t>
              </a:r>
              <a:endParaRPr sz="1800" b="1" i="0" u="none" strike="noStrike" cap="none">
                <a:solidFill>
                  <a:schemeClr val="dk1"/>
                </a:solidFill>
                <a:latin typeface="Cambria"/>
                <a:ea typeface="Cambria"/>
                <a:cs typeface="Cambria"/>
                <a:sym typeface="Cambria"/>
              </a:endParaRPr>
            </a:p>
          </p:txBody>
        </p:sp>
        <p:sp>
          <p:nvSpPr>
            <p:cNvPr id="178" name="Google Shape;178;p9"/>
            <p:cNvSpPr txBox="1"/>
            <p:nvPr/>
          </p:nvSpPr>
          <p:spPr>
            <a:xfrm>
              <a:off x="2142" y="1595"/>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Input:</a:t>
              </a:r>
              <a:r>
                <a:rPr lang="en-US" sz="1800" b="0" i="0" u="none" strike="noStrike" cap="none">
                  <a:solidFill>
                    <a:schemeClr val="dk1"/>
                  </a:solidFill>
                  <a:latin typeface="Cambria"/>
                  <a:ea typeface="Cambria"/>
                  <a:cs typeface="Cambria"/>
                  <a:sym typeface="Cambria"/>
                </a:rPr>
                <a:t> Image </a:t>
              </a:r>
              <a:br>
                <a:rPr lang="en-US" sz="1800" b="0" i="0" u="none" strike="noStrike" cap="none">
                  <a:solidFill>
                    <a:schemeClr val="dk1"/>
                  </a:solidFill>
                  <a:latin typeface="Cambria"/>
                  <a:ea typeface="Cambria"/>
                  <a:cs typeface="Cambria"/>
                  <a:sym typeface="Cambria"/>
                </a:rPr>
              </a:br>
              <a:r>
                <a:rPr lang="en-US" sz="1800" b="1" i="0" u="none" strike="noStrike" cap="none">
                  <a:solidFill>
                    <a:schemeClr val="dk1"/>
                  </a:solidFill>
                  <a:latin typeface="Cambria"/>
                  <a:ea typeface="Cambria"/>
                  <a:cs typeface="Cambria"/>
                  <a:sym typeface="Cambria"/>
                </a:rPr>
                <a:t>Output:</a:t>
              </a:r>
              <a:r>
                <a:rPr lang="en-US" sz="1800" b="0" i="0" u="none" strike="noStrike" cap="none">
                  <a:solidFill>
                    <a:schemeClr val="dk1"/>
                  </a:solidFill>
                  <a:latin typeface="Cambria"/>
                  <a:ea typeface="Cambria"/>
                  <a:cs typeface="Cambria"/>
                  <a:sym typeface="Cambria"/>
                </a:rPr>
                <a:t> Attributes</a:t>
              </a:r>
              <a:endParaRPr/>
            </a:p>
            <a:p>
              <a:pPr marL="0" marR="0" lvl="0" indent="0" algn="l" rtl="0">
                <a:spcBef>
                  <a:spcPts val="900"/>
                </a:spcBef>
                <a:spcAft>
                  <a:spcPts val="0"/>
                </a:spcAft>
                <a:buNone/>
              </a:pPr>
              <a:r>
                <a:rPr lang="en-US" sz="1800" b="1" i="0" u="none" strike="noStrike" cap="none">
                  <a:solidFill>
                    <a:schemeClr val="dk1"/>
                  </a:solidFill>
                  <a:latin typeface="Cambria"/>
                  <a:ea typeface="Cambria"/>
                  <a:cs typeface="Cambria"/>
                  <a:sym typeface="Cambria"/>
                </a:rPr>
                <a:t>Examples:</a:t>
              </a:r>
              <a:r>
                <a:rPr lang="en-US" sz="1800" b="0" i="0" u="none" strike="noStrike" cap="none">
                  <a:solidFill>
                    <a:schemeClr val="dk1"/>
                  </a:solidFill>
                  <a:latin typeface="Cambria"/>
                  <a:ea typeface="Cambria"/>
                  <a:cs typeface="Cambria"/>
                  <a:sym typeface="Cambria"/>
                </a:rPr>
                <a:t> Object recognition, segmentation</a:t>
              </a:r>
              <a:endParaRPr sz="1800" b="0" i="0" u="none" strike="noStrike" cap="none">
                <a:solidFill>
                  <a:schemeClr val="dk1"/>
                </a:solidFill>
                <a:latin typeface="Cambria"/>
                <a:ea typeface="Cambria"/>
                <a:cs typeface="Cambria"/>
                <a:sym typeface="Cambria"/>
              </a:endParaRPr>
            </a:p>
          </p:txBody>
        </p:sp>
      </p:grpSp>
      <p:grpSp>
        <p:nvGrpSpPr>
          <p:cNvPr id="179" name="Google Shape;179;p9"/>
          <p:cNvGrpSpPr/>
          <p:nvPr/>
        </p:nvGrpSpPr>
        <p:grpSpPr>
          <a:xfrm>
            <a:off x="7613650" y="3203575"/>
            <a:ext cx="2586038" cy="2495550"/>
            <a:chOff x="3719" y="1352"/>
            <a:chExt cx="1476" cy="1572"/>
          </a:xfrm>
        </p:grpSpPr>
        <p:sp>
          <p:nvSpPr>
            <p:cNvPr id="180" name="Google Shape;180;p9"/>
            <p:cNvSpPr txBox="1"/>
            <p:nvPr/>
          </p:nvSpPr>
          <p:spPr>
            <a:xfrm>
              <a:off x="3719" y="1352"/>
              <a:ext cx="1476" cy="239"/>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High Level Process</a:t>
              </a:r>
              <a:endParaRPr sz="1800" b="1" i="0" u="none" strike="noStrike" cap="none">
                <a:solidFill>
                  <a:schemeClr val="dk1"/>
                </a:solidFill>
                <a:latin typeface="Cambria"/>
                <a:ea typeface="Cambria"/>
                <a:cs typeface="Cambria"/>
                <a:sym typeface="Cambria"/>
              </a:endParaRPr>
            </a:p>
          </p:txBody>
        </p:sp>
        <p:sp>
          <p:nvSpPr>
            <p:cNvPr id="181" name="Google Shape;181;p9"/>
            <p:cNvSpPr txBox="1"/>
            <p:nvPr/>
          </p:nvSpPr>
          <p:spPr>
            <a:xfrm>
              <a:off x="3719" y="1587"/>
              <a:ext cx="1476" cy="1337"/>
            </a:xfrm>
            <a:prstGeom prst="rect">
              <a:avLst/>
            </a:prstGeom>
            <a:solidFill>
              <a:schemeClr val="lt1">
                <a:alpha val="69803"/>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Cambria"/>
                  <a:ea typeface="Cambria"/>
                  <a:cs typeface="Cambria"/>
                  <a:sym typeface="Cambria"/>
                </a:rPr>
                <a:t>Input: </a:t>
              </a:r>
              <a:r>
                <a:rPr lang="en-US" sz="1800" b="0" i="0" u="none" strike="noStrike" cap="none">
                  <a:solidFill>
                    <a:schemeClr val="dk1"/>
                  </a:solidFill>
                  <a:latin typeface="Cambria"/>
                  <a:ea typeface="Cambria"/>
                  <a:cs typeface="Cambria"/>
                  <a:sym typeface="Cambria"/>
                </a:rPr>
                <a:t>Attributes </a:t>
              </a:r>
              <a:r>
                <a:rPr lang="en-US" sz="1800" b="1" i="0" u="none" strike="noStrike" cap="none">
                  <a:solidFill>
                    <a:schemeClr val="dk1"/>
                  </a:solidFill>
                  <a:latin typeface="Cambria"/>
                  <a:ea typeface="Cambria"/>
                  <a:cs typeface="Cambria"/>
                  <a:sym typeface="Cambria"/>
                </a:rPr>
                <a:t>Output:</a:t>
              </a:r>
              <a:r>
                <a:rPr lang="en-US" sz="1800" b="0" i="0" u="none" strike="noStrike" cap="none">
                  <a:solidFill>
                    <a:schemeClr val="dk1"/>
                  </a:solidFill>
                  <a:latin typeface="Cambria"/>
                  <a:ea typeface="Cambria"/>
                  <a:cs typeface="Cambria"/>
                  <a:sym typeface="Cambria"/>
                </a:rPr>
                <a:t> Understanding</a:t>
              </a:r>
              <a:endParaRPr/>
            </a:p>
            <a:p>
              <a:pPr marL="0" marR="0" lvl="0" indent="0" algn="l" rtl="0">
                <a:spcBef>
                  <a:spcPts val="900"/>
                </a:spcBef>
                <a:spcAft>
                  <a:spcPts val="0"/>
                </a:spcAft>
                <a:buNone/>
              </a:pPr>
              <a:r>
                <a:rPr lang="en-US" sz="1800" b="1" i="0" u="none" strike="noStrike" cap="none">
                  <a:solidFill>
                    <a:schemeClr val="dk1"/>
                  </a:solidFill>
                  <a:latin typeface="Cambria"/>
                  <a:ea typeface="Cambria"/>
                  <a:cs typeface="Cambria"/>
                  <a:sym typeface="Cambria"/>
                </a:rPr>
                <a:t>Examples: </a:t>
              </a:r>
              <a:r>
                <a:rPr lang="en-US" sz="1800" b="0" i="0" u="none" strike="noStrike" cap="none">
                  <a:solidFill>
                    <a:schemeClr val="dk1"/>
                  </a:solidFill>
                  <a:latin typeface="Cambria"/>
                  <a:ea typeface="Cambria"/>
                  <a:cs typeface="Cambria"/>
                  <a:sym typeface="Cambria"/>
                </a:rPr>
                <a:t>Scene understanding, autonomous navigation</a:t>
              </a:r>
              <a:endParaRPr sz="1800" b="0" i="0" u="none" strike="noStrike" cap="none">
                <a:solidFill>
                  <a:schemeClr val="dk1"/>
                </a:solidFill>
                <a:latin typeface="Cambria"/>
                <a:ea typeface="Cambria"/>
                <a:cs typeface="Cambria"/>
                <a:sym typeface="Cambria"/>
              </a:endParaRPr>
            </a:p>
          </p:txBody>
        </p:sp>
      </p:grpSp>
      <p:cxnSp>
        <p:nvCxnSpPr>
          <p:cNvPr id="182" name="Google Shape;182;p9"/>
          <p:cNvCxnSpPr/>
          <p:nvPr/>
        </p:nvCxnSpPr>
        <p:spPr>
          <a:xfrm>
            <a:off x="7496175" y="2860675"/>
            <a:ext cx="0" cy="3086100"/>
          </a:xfrm>
          <a:prstGeom prst="straightConnector1">
            <a:avLst/>
          </a:prstGeom>
          <a:noFill/>
          <a:ln w="38100" cap="flat" cmpd="sng">
            <a:solidFill>
              <a:schemeClr val="dk1"/>
            </a:solidFill>
            <a:prstDash val="dash"/>
            <a:round/>
            <a:headEnd type="none" w="med" len="med"/>
            <a:tailEnd type="none" w="med" len="med"/>
          </a:ln>
        </p:spPr>
      </p:cxnSp>
      <p:sp>
        <p:nvSpPr>
          <p:cNvPr id="183" name="Google Shape;18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7/13/2023</a:t>
            </a:r>
            <a:endParaRPr/>
          </a:p>
        </p:txBody>
      </p:sp>
      <p:sp>
        <p:nvSpPr>
          <p:cNvPr id="184" name="Google Shape;18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3507</Words>
  <Application>Microsoft Office PowerPoint</Application>
  <PresentationFormat>Widescreen</PresentationFormat>
  <Paragraphs>597</Paragraphs>
  <Slides>51</Slides>
  <Notes>51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9" baseType="lpstr">
      <vt:lpstr>Arial</vt:lpstr>
      <vt:lpstr>Calibri</vt:lpstr>
      <vt:lpstr>Cambria</vt:lpstr>
      <vt:lpstr>Times New Roman</vt:lpstr>
      <vt:lpstr>Office Theme</vt:lpstr>
      <vt:lpstr>Photoshop.Image.7</vt:lpstr>
      <vt:lpstr>CorelPhotoPaint.Image.8</vt:lpstr>
      <vt:lpstr>Paintbrush Picture</vt:lpstr>
      <vt:lpstr>18AIE332T - Image and Video Processing</vt:lpstr>
      <vt:lpstr>PowerPoint Presentation</vt:lpstr>
      <vt:lpstr>Learning Resources</vt:lpstr>
      <vt:lpstr>INTRODUCTION</vt:lpstr>
      <vt:lpstr>What is a Digital Image?</vt:lpstr>
      <vt:lpstr>What is a Digital Image? (contd.)</vt:lpstr>
      <vt:lpstr>What is a Digital Image? (contd.)</vt:lpstr>
      <vt:lpstr>What is Digital Image Processing?</vt:lpstr>
      <vt:lpstr>What is Digital Image Processing?  (contd.)</vt:lpstr>
      <vt:lpstr>History of Digital Image Processing</vt:lpstr>
      <vt:lpstr>History of Digital Image Processing  (contd.)</vt:lpstr>
      <vt:lpstr>History of Digital Image Processing  (contd.)</vt:lpstr>
      <vt:lpstr>History of Digital Image Processing  (contd.)</vt:lpstr>
      <vt:lpstr>History of Digital Image Processing  (contd.)</vt:lpstr>
      <vt:lpstr>Applications: Image Enhancement</vt:lpstr>
      <vt:lpstr>Applications: The Hubble Telescope</vt:lpstr>
      <vt:lpstr>Applications: Artistic Effects</vt:lpstr>
      <vt:lpstr>Applications: Medicine</vt:lpstr>
      <vt:lpstr>Applications: Medicine (contd.)</vt:lpstr>
      <vt:lpstr>Applications: Medicine (contd.)</vt:lpstr>
      <vt:lpstr>Applications: Medicine (contd.)</vt:lpstr>
      <vt:lpstr>Applications: Geographic Information System (GIS)</vt:lpstr>
      <vt:lpstr>Applications: Geographic Information System (GIS) (Contd.)</vt:lpstr>
      <vt:lpstr>Applications: Industrial Inspection</vt:lpstr>
      <vt:lpstr>Applications: PCB Inspection</vt:lpstr>
      <vt:lpstr>Applications: Law Enforcement</vt:lpstr>
      <vt:lpstr>Applications: Human–computer interaction (HCI)</vt:lpstr>
      <vt:lpstr>Fundamental Steps in Digital Image Processing</vt:lpstr>
      <vt:lpstr>Fundamental Steps in Digital Image Processing</vt:lpstr>
      <vt:lpstr>Fundamental Steps in Digital Image Processing (Contd.) Image Aquisition</vt:lpstr>
      <vt:lpstr>Fundamental Steps in Digital Image Processing (Contd.) Image Enhancement</vt:lpstr>
      <vt:lpstr>Fundamental Steps in Digital Image Processing (Contd.) Image Restoration</vt:lpstr>
      <vt:lpstr>Fundamental Steps in Digital Image Processing (Contd.) Morphological Processing</vt:lpstr>
      <vt:lpstr>Fundamental Steps in Digital Image Processing (Contd.) Segmentation</vt:lpstr>
      <vt:lpstr>Fundamental Steps in Digital Image Processing (Contd.) Object Recognition</vt:lpstr>
      <vt:lpstr>Fundamental Steps in Digital Image Processing (Contd.) Representation &amp; Description</vt:lpstr>
      <vt:lpstr>Fundamental Steps in Digital Image Processing (Contd.) Image Compression</vt:lpstr>
      <vt:lpstr>Fundamental Steps in Digital Image Processing (Contd.) Colour Image Processing</vt:lpstr>
      <vt:lpstr>Components of an Image Processing System</vt:lpstr>
      <vt:lpstr>Components of an Image Processing System Image Sensors</vt:lpstr>
      <vt:lpstr>Components of an Image Processing System (Contd.) Specialized Image Processing hardware</vt:lpstr>
      <vt:lpstr>Components of an Image Processing System (Contd.) Computer</vt:lpstr>
      <vt:lpstr>Components of an Image Processing System (Contd.) Image Processing Software</vt:lpstr>
      <vt:lpstr>Components of an Image Processing System (Contd.) Mass Storage</vt:lpstr>
      <vt:lpstr>Components of an Image Processing System (Contd.) Image Displays</vt:lpstr>
      <vt:lpstr>Components of an Image Processing System (Contd.) Hardcopy</vt:lpstr>
      <vt:lpstr>Components of an Image Processing System (Contd.) Networking</vt:lpstr>
      <vt:lpstr>Self Test Questions</vt:lpstr>
      <vt:lpstr>Self Test Questions</vt:lpstr>
      <vt:lpstr>Self Test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18AIE332T - Image and Video Processing</dc:title>
  <dc:creator>sofia</dc:creator>
  <cp:lastModifiedBy>akshayviji1610@gmail.com</cp:lastModifiedBy>
  <cp:revision>1</cp:revision>
  <dcterms:created xsi:type="dcterms:W3CDTF">2023-07-13T02:52:52Z</dcterms:created>
  <dcterms:modified xsi:type="dcterms:W3CDTF">2023-07-23T11:43:44Z</dcterms:modified>
</cp:coreProperties>
</file>